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74" r:id="rId3"/>
    <p:sldId id="258" r:id="rId4"/>
    <p:sldId id="264" r:id="rId5"/>
    <p:sldId id="266" r:id="rId6"/>
    <p:sldId id="265" r:id="rId7"/>
    <p:sldId id="267" r:id="rId8"/>
    <p:sldId id="259" r:id="rId9"/>
    <p:sldId id="260" r:id="rId10"/>
    <p:sldId id="262" r:id="rId11"/>
    <p:sldId id="263"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sonal" initials="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94316" autoAdjust="0"/>
  </p:normalViewPr>
  <p:slideViewPr>
    <p:cSldViewPr>
      <p:cViewPr>
        <p:scale>
          <a:sx n="70" d="100"/>
          <a:sy n="70" d="100"/>
        </p:scale>
        <p:origin x="-1344" y="-9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BC215-6A0F-49EC-B8C6-B1446785DD09}" type="datetimeFigureOut">
              <a:rPr lang="en-CA" smtClean="0"/>
              <a:pPr/>
              <a:t>08/05/2015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239A3-F620-46C7-9CB8-E7BB24945B02}" type="slidenum">
              <a:rPr lang="en-CA" smtClean="0"/>
              <a:pPr/>
              <a:t>‹#›</a:t>
            </a:fld>
            <a:endParaRPr lang="en-CA"/>
          </a:p>
        </p:txBody>
      </p:sp>
    </p:spTree>
    <p:extLst>
      <p:ext uri="{BB962C8B-B14F-4D97-AF65-F5344CB8AC3E}">
        <p14:creationId xmlns:p14="http://schemas.microsoft.com/office/powerpoint/2010/main" val="198220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3239A3-F620-46C7-9CB8-E7BB24945B02}" type="slidenum">
              <a:rPr lang="en-CA" smtClean="0"/>
              <a:pPr/>
              <a:t>2</a:t>
            </a:fld>
            <a:endParaRPr lang="en-CA"/>
          </a:p>
        </p:txBody>
      </p:sp>
    </p:spTree>
    <p:extLst>
      <p:ext uri="{BB962C8B-B14F-4D97-AF65-F5344CB8AC3E}">
        <p14:creationId xmlns:p14="http://schemas.microsoft.com/office/powerpoint/2010/main" val="44901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3239A3-F620-46C7-9CB8-E7BB24945B02}" type="slidenum">
              <a:rPr lang="en-CA" smtClean="0"/>
              <a:pPr/>
              <a:t>3</a:t>
            </a:fld>
            <a:endParaRPr lang="en-CA"/>
          </a:p>
        </p:txBody>
      </p:sp>
    </p:spTree>
    <p:extLst>
      <p:ext uri="{BB962C8B-B14F-4D97-AF65-F5344CB8AC3E}">
        <p14:creationId xmlns:p14="http://schemas.microsoft.com/office/powerpoint/2010/main" val="252658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signal degree variances show the signal content of the GGM in different spectral bands.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can be said that the full signal of the Earth’s gravitational filed has been obtained solely from GOCE measurements up to DO 220 which corresponds to the spatial resolution of approximately 91 km. </a:t>
            </a:r>
            <a:endParaRPr lang="en-CA" dirty="0"/>
          </a:p>
        </p:txBody>
      </p:sp>
      <p:sp>
        <p:nvSpPr>
          <p:cNvPr id="4" name="Slide Number Placeholder 3"/>
          <p:cNvSpPr>
            <a:spLocks noGrp="1"/>
          </p:cNvSpPr>
          <p:nvPr>
            <p:ph type="sldNum" sz="quarter" idx="10"/>
          </p:nvPr>
        </p:nvSpPr>
        <p:spPr/>
        <p:txBody>
          <a:bodyPr/>
          <a:lstStyle/>
          <a:p>
            <a:fld id="{B53239A3-F620-46C7-9CB8-E7BB24945B02}" type="slidenum">
              <a:rPr lang="en-CA" smtClean="0"/>
              <a:pPr/>
              <a:t>4</a:t>
            </a:fld>
            <a:endParaRPr lang="en-CA"/>
          </a:p>
        </p:txBody>
      </p:sp>
    </p:spTree>
    <p:extLst>
      <p:ext uri="{BB962C8B-B14F-4D97-AF65-F5344CB8AC3E}">
        <p14:creationId xmlns:p14="http://schemas.microsoft.com/office/powerpoint/2010/main" val="37723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spcAft>
                <a:spcPts val="1200"/>
              </a:spcAft>
            </a:pPr>
            <a:r>
              <a:rPr lang="en-GB" sz="1200" kern="1200" dirty="0" smtClean="0">
                <a:solidFill>
                  <a:schemeClr val="tx1"/>
                </a:solidFill>
                <a:latin typeface="+mn-lt"/>
                <a:ea typeface="+mn-ea"/>
                <a:cs typeface="+mn-cs"/>
              </a:rPr>
              <a:t>Canada:</a:t>
            </a:r>
          </a:p>
          <a:p>
            <a:pPr algn="just" eaLnBrk="1" hangingPunct="1">
              <a:spcAft>
                <a:spcPts val="1200"/>
              </a:spcAft>
            </a:pPr>
            <a:r>
              <a:rPr lang="en-GB" sz="1200" kern="1200" dirty="0" smtClean="0">
                <a:solidFill>
                  <a:schemeClr val="tx1"/>
                </a:solidFill>
                <a:latin typeface="+mn-lt"/>
                <a:ea typeface="+mn-ea"/>
                <a:cs typeface="+mn-cs"/>
              </a:rPr>
              <a:t>1315 data points on the Canadian mainland with </a:t>
            </a:r>
            <a:r>
              <a:rPr lang="en-GB" sz="1200" kern="1200" dirty="0" err="1" smtClean="0">
                <a:solidFill>
                  <a:schemeClr val="tx1"/>
                </a:solidFill>
                <a:latin typeface="+mn-lt"/>
                <a:ea typeface="+mn-ea"/>
                <a:cs typeface="+mn-cs"/>
              </a:rPr>
              <a:t>orthometric</a:t>
            </a:r>
            <a:r>
              <a:rPr lang="en-GB" sz="1200" kern="1200" dirty="0" smtClean="0">
                <a:solidFill>
                  <a:schemeClr val="tx1"/>
                </a:solidFill>
                <a:latin typeface="+mn-lt"/>
                <a:ea typeface="+mn-ea"/>
                <a:cs typeface="+mn-cs"/>
              </a:rPr>
              <a:t> heights obtained by the Nov07 levelling adjustment are used for the evaluation of the GGMs in Canada. The Nov07 is one of the latest unofficial (scientific) vertical reference frames in Canada that provides </a:t>
            </a:r>
            <a:r>
              <a:rPr lang="en-GB" sz="1200" kern="1200" dirty="0" err="1" smtClean="0">
                <a:solidFill>
                  <a:schemeClr val="tx1"/>
                </a:solidFill>
                <a:latin typeface="+mn-lt"/>
                <a:ea typeface="+mn-ea"/>
                <a:cs typeface="+mn-cs"/>
              </a:rPr>
              <a:t>orthometric</a:t>
            </a:r>
            <a:r>
              <a:rPr lang="en-GB" sz="1200" kern="1200" dirty="0" smtClean="0">
                <a:solidFill>
                  <a:schemeClr val="tx1"/>
                </a:solidFill>
                <a:latin typeface="+mn-lt"/>
                <a:ea typeface="+mn-ea"/>
                <a:cs typeface="+mn-cs"/>
              </a:rPr>
              <a:t> heights for validation of the national gravimetric geoid models. </a:t>
            </a:r>
            <a:r>
              <a:rPr lang="en-CA" sz="1200" kern="1200" dirty="0" smtClean="0">
                <a:solidFill>
                  <a:schemeClr val="tx1"/>
                </a:solidFill>
                <a:latin typeface="+mn-lt"/>
                <a:ea typeface="+mn-ea"/>
                <a:cs typeface="+mn-cs"/>
              </a:rPr>
              <a:t>Similar to NAVD88 (</a:t>
            </a:r>
            <a:r>
              <a:rPr lang="en-GB" sz="1200" kern="1200" dirty="0" err="1" smtClean="0">
                <a:solidFill>
                  <a:schemeClr val="tx1"/>
                </a:solidFill>
                <a:latin typeface="+mn-lt"/>
                <a:ea typeface="+mn-ea"/>
                <a:cs typeface="+mn-cs"/>
              </a:rPr>
              <a:t>Zilkoski</a:t>
            </a:r>
            <a:r>
              <a:rPr lang="en-GB" sz="1200" kern="1200" dirty="0" smtClean="0">
                <a:solidFill>
                  <a:schemeClr val="tx1"/>
                </a:solidFill>
                <a:latin typeface="+mn-lt"/>
                <a:ea typeface="+mn-ea"/>
                <a:cs typeface="+mn-cs"/>
              </a:rPr>
              <a:t> et al. 1992</a:t>
            </a:r>
            <a:r>
              <a:rPr lang="en-CA"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this datum is constrained </a:t>
            </a:r>
            <a:r>
              <a:rPr lang="en-CA" sz="1200" kern="1200" dirty="0" smtClean="0">
                <a:solidFill>
                  <a:schemeClr val="tx1"/>
                </a:solidFill>
                <a:latin typeface="+mn-lt"/>
                <a:ea typeface="+mn-ea"/>
                <a:cs typeface="+mn-cs"/>
              </a:rPr>
              <a:t>to the mean water level at Father Point/Rimouski, Québec, Canada</a:t>
            </a:r>
            <a:r>
              <a:rPr lang="en-GB" sz="1200" kern="1200" dirty="0" smtClean="0">
                <a:solidFill>
                  <a:schemeClr val="tx1"/>
                </a:solidFill>
                <a:latin typeface="+mn-lt"/>
                <a:ea typeface="+mn-ea"/>
                <a:cs typeface="+mn-cs"/>
              </a:rPr>
              <a:t>. LS</a:t>
            </a:r>
            <a:r>
              <a:rPr lang="en-GB" sz="1200" kern="1200" baseline="0" dirty="0" smtClean="0">
                <a:solidFill>
                  <a:schemeClr val="tx1"/>
                </a:solidFill>
                <a:latin typeface="+mn-lt"/>
                <a:ea typeface="+mn-ea"/>
                <a:cs typeface="+mn-cs"/>
              </a:rPr>
              <a:t> Adjustment if performed stepwise in order to take care of the systematic errors in the first order levelling network, including PGR. </a:t>
            </a:r>
          </a:p>
          <a:p>
            <a:pPr algn="just" eaLnBrk="1" hangingPunct="1">
              <a:spcAft>
                <a:spcPts val="1200"/>
              </a:spcAft>
            </a:pPr>
            <a:endParaRPr lang="en-GB" sz="1200" kern="1200" dirty="0" smtClean="0">
              <a:solidFill>
                <a:schemeClr val="tx1"/>
              </a:solidFill>
              <a:latin typeface="+mn-lt"/>
              <a:ea typeface="+mn-ea"/>
              <a:cs typeface="+mn-cs"/>
            </a:endParaRPr>
          </a:p>
          <a:p>
            <a:pPr algn="just" eaLnBrk="1" hangingPunct="1">
              <a:spcAft>
                <a:spcPts val="1200"/>
              </a:spcAft>
            </a:pPr>
            <a:r>
              <a:rPr lang="en-GB" sz="1200" kern="1200" dirty="0" smtClean="0">
                <a:solidFill>
                  <a:schemeClr val="tx1"/>
                </a:solidFill>
                <a:latin typeface="+mn-lt"/>
                <a:ea typeface="+mn-ea"/>
                <a:cs typeface="+mn-cs"/>
              </a:rPr>
              <a:t>Corrections for various systematic errors were applied to the levelling measurements in Canada and USA : </a:t>
            </a:r>
            <a:r>
              <a:rPr lang="de-DE" sz="1200" kern="1200" dirty="0" smtClean="0">
                <a:solidFill>
                  <a:schemeClr val="tx1"/>
                </a:solidFill>
                <a:latin typeface="+mn-lt"/>
                <a:ea typeface="+mn-ea"/>
                <a:cs typeface="+mn-cs"/>
              </a:rPr>
              <a:t>refraction, rod calibration, magnetic field and astronomical (tidal) corrections.</a:t>
            </a:r>
          </a:p>
          <a:p>
            <a:pPr algn="just" eaLnBrk="1" hangingPunct="1">
              <a:spcAft>
                <a:spcPts val="1200"/>
              </a:spcAft>
            </a:pPr>
            <a:endParaRPr lang="de-DE" sz="1200" kern="1200" dirty="0" smtClean="0">
              <a:solidFill>
                <a:schemeClr val="tx1"/>
              </a:solidFill>
              <a:latin typeface="+mn-lt"/>
              <a:ea typeface="+mn-ea"/>
              <a:cs typeface="+mn-cs"/>
            </a:endParaRPr>
          </a:p>
          <a:p>
            <a:pPr algn="just" eaLnBrk="1" hangingPunct="1">
              <a:spcAft>
                <a:spcPts val="1200"/>
              </a:spcAft>
            </a:pPr>
            <a:r>
              <a:rPr lang="en-GB" sz="1200" kern="1200" dirty="0" smtClean="0">
                <a:solidFill>
                  <a:schemeClr val="tx1"/>
                </a:solidFill>
                <a:latin typeface="+mn-lt"/>
                <a:ea typeface="+mn-ea"/>
                <a:cs typeface="+mn-cs"/>
              </a:rPr>
              <a:t>The GNSS ellipsoidal heights come from the newest adjustment of the GNSS </a:t>
            </a:r>
            <a:r>
              <a:rPr lang="en-GB" sz="1200" kern="1200" dirty="0" err="1" smtClean="0">
                <a:solidFill>
                  <a:schemeClr val="tx1"/>
                </a:solidFill>
                <a:latin typeface="+mn-lt"/>
                <a:ea typeface="+mn-ea"/>
                <a:cs typeface="+mn-cs"/>
              </a:rPr>
              <a:t>SuperNet</a:t>
            </a:r>
            <a:r>
              <a:rPr lang="en-GB" sz="1200" kern="1200" dirty="0" smtClean="0">
                <a:solidFill>
                  <a:schemeClr val="tx1"/>
                </a:solidFill>
                <a:latin typeface="+mn-lt"/>
                <a:ea typeface="+mn-ea"/>
                <a:cs typeface="+mn-cs"/>
              </a:rPr>
              <a:t> network in Canada (</a:t>
            </a:r>
            <a:r>
              <a:rPr lang="en-GB" sz="1200" kern="1200" dirty="0" err="1" smtClean="0">
                <a:solidFill>
                  <a:schemeClr val="tx1"/>
                </a:solidFill>
                <a:latin typeface="+mn-lt"/>
                <a:ea typeface="+mn-ea"/>
                <a:cs typeface="+mn-cs"/>
              </a:rPr>
              <a:t>Craymer</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Lapelle</a:t>
            </a:r>
            <a:r>
              <a:rPr lang="en-GB" sz="1200" kern="1200" dirty="0" smtClean="0">
                <a:solidFill>
                  <a:schemeClr val="tx1"/>
                </a:solidFill>
                <a:latin typeface="+mn-lt"/>
                <a:ea typeface="+mn-ea"/>
                <a:cs typeface="+mn-cs"/>
              </a:rPr>
              <a:t>, 1997) in ITRF2005, epoch 2006. The ellipsoidal heights were corrected for the effect of glacial </a:t>
            </a:r>
            <a:r>
              <a:rPr lang="en-GB" sz="1200" kern="1200" dirty="0" err="1" smtClean="0">
                <a:solidFill>
                  <a:schemeClr val="tx1"/>
                </a:solidFill>
                <a:latin typeface="+mn-lt"/>
                <a:ea typeface="+mn-ea"/>
                <a:cs typeface="+mn-cs"/>
              </a:rPr>
              <a:t>isostatic</a:t>
            </a:r>
            <a:r>
              <a:rPr lang="en-GB" sz="1200" kern="1200" dirty="0" smtClean="0">
                <a:solidFill>
                  <a:schemeClr val="tx1"/>
                </a:solidFill>
                <a:latin typeface="+mn-lt"/>
                <a:ea typeface="+mn-ea"/>
                <a:cs typeface="+mn-cs"/>
              </a:rPr>
              <a:t> adjustment of the Earth’s crust using a crustal velocity model developed by GSD.</a:t>
            </a:r>
          </a:p>
          <a:p>
            <a:pPr algn="just" eaLnBrk="1" hangingPunct="1">
              <a:spcAft>
                <a:spcPts val="1200"/>
              </a:spcAft>
            </a:pPr>
            <a:endParaRPr lang="en-GB" altLang="en-US" sz="1200" kern="1200" dirty="0" smtClean="0">
              <a:solidFill>
                <a:schemeClr val="tx1"/>
              </a:solidFill>
              <a:latin typeface="+mn-lt"/>
              <a:ea typeface="+mn-ea"/>
              <a:cs typeface="+mn-cs"/>
            </a:endParaRPr>
          </a:p>
          <a:p>
            <a:pPr algn="just" eaLnBrk="1" hangingPunct="1">
              <a:spcAft>
                <a:spcPts val="1200"/>
              </a:spcAft>
            </a:pPr>
            <a:r>
              <a:rPr lang="en-GB" altLang="en-US" sz="1200" kern="1200" dirty="0" smtClean="0">
                <a:solidFill>
                  <a:schemeClr val="tx1"/>
                </a:solidFill>
                <a:latin typeface="+mn-lt"/>
                <a:ea typeface="+mn-ea"/>
                <a:cs typeface="+mn-cs"/>
              </a:rPr>
              <a:t>NOTE: The systematic</a:t>
            </a:r>
            <a:r>
              <a:rPr lang="en-GB" altLang="en-US" sz="1200" kern="1200" baseline="0" dirty="0" smtClean="0">
                <a:solidFill>
                  <a:schemeClr val="tx1"/>
                </a:solidFill>
                <a:latin typeface="+mn-lt"/>
                <a:ea typeface="+mn-ea"/>
                <a:cs typeface="+mn-cs"/>
              </a:rPr>
              <a:t> errors were modelled by a plane (one for all curves). The GGM used for the computation of the geoid heights is ggm05s to d/o 150, which is independent from any GOCE model.</a:t>
            </a:r>
          </a:p>
          <a:p>
            <a:pPr algn="just" eaLnBrk="1" hangingPunct="1">
              <a:spcAft>
                <a:spcPts val="1200"/>
              </a:spcAft>
            </a:pPr>
            <a:r>
              <a:rPr lang="en-GB" altLang="en-US" sz="1200" kern="1200" baseline="0" dirty="0" smtClean="0">
                <a:solidFill>
                  <a:schemeClr val="tx1"/>
                </a:solidFill>
                <a:latin typeface="+mn-lt"/>
                <a:ea typeface="+mn-ea"/>
                <a:cs typeface="+mn-cs"/>
              </a:rPr>
              <a:t>There is no change in the max usable degree if a plane is fitted to and then removed from the geoids height differences.</a:t>
            </a:r>
          </a:p>
          <a:p>
            <a:pPr algn="just" eaLnBrk="1" hangingPunct="1">
              <a:spcAft>
                <a:spcPts val="1200"/>
              </a:spcAft>
            </a:pPr>
            <a:endParaRPr lang="en-GB" sz="1200" kern="1200" baseline="0" dirty="0" smtClean="0">
              <a:solidFill>
                <a:schemeClr val="tx1"/>
              </a:solidFill>
              <a:latin typeface="+mn-lt"/>
              <a:ea typeface="+mn-ea"/>
              <a:cs typeface="+mn-cs"/>
            </a:endParaRPr>
          </a:p>
          <a:p>
            <a:pPr algn="just" eaLnBrk="1" hangingPunct="1">
              <a:spcAft>
                <a:spcPts val="1200"/>
              </a:spcAft>
            </a:pPr>
            <a:r>
              <a:rPr lang="en-GB" sz="1200" kern="1200" baseline="0" dirty="0" smtClean="0">
                <a:solidFill>
                  <a:schemeClr val="tx1"/>
                </a:solidFill>
                <a:latin typeface="+mn-lt"/>
                <a:ea typeface="+mn-ea"/>
                <a:cs typeface="+mn-cs"/>
              </a:rPr>
              <a:t>USA:</a:t>
            </a:r>
          </a:p>
          <a:p>
            <a:r>
              <a:rPr lang="en-CA" sz="1200" kern="1200" dirty="0" smtClean="0">
                <a:solidFill>
                  <a:schemeClr val="tx1"/>
                </a:solidFill>
                <a:latin typeface="+mn-lt"/>
                <a:ea typeface="+mn-ea"/>
                <a:cs typeface="+mn-cs"/>
              </a:rPr>
              <a:t>The GNSS ellipsoidal heights are given in </a:t>
            </a:r>
            <a:r>
              <a:rPr lang="en-GB" sz="1200" kern="1200" dirty="0" smtClean="0">
                <a:solidFill>
                  <a:schemeClr val="tx1"/>
                </a:solidFill>
                <a:latin typeface="+mn-lt"/>
                <a:ea typeface="+mn-ea"/>
                <a:cs typeface="+mn-cs"/>
              </a:rPr>
              <a:t>NAD83 (CORS96) 2002.0. The coordinates were transformed to ITRF2005 </a:t>
            </a:r>
            <a:r>
              <a:rPr lang="en-CA" sz="1200" kern="1200" dirty="0" smtClean="0">
                <a:solidFill>
                  <a:schemeClr val="tx1"/>
                </a:solidFill>
                <a:latin typeface="+mn-lt"/>
                <a:ea typeface="+mn-ea"/>
                <a:cs typeface="+mn-cs"/>
              </a:rPr>
              <a:t>epoch 2006.0.</a:t>
            </a:r>
          </a:p>
          <a:p>
            <a:pPr algn="just" eaLnBrk="1" hangingPunct="1">
              <a:spcAft>
                <a:spcPts val="1200"/>
              </a:spcAft>
            </a:pPr>
            <a:endParaRPr lang="en-CA" altLang="en-US" sz="1200" dirty="0" smtClean="0"/>
          </a:p>
          <a:p>
            <a:pPr algn="just" eaLnBrk="1" hangingPunct="1">
              <a:spcAft>
                <a:spcPts val="1200"/>
              </a:spcAft>
            </a:pPr>
            <a:r>
              <a:rPr lang="en-GB" altLang="en-US" sz="1200" kern="1200" dirty="0" smtClean="0">
                <a:solidFill>
                  <a:schemeClr val="tx1"/>
                </a:solidFill>
                <a:latin typeface="+mn-lt"/>
                <a:ea typeface="+mn-ea"/>
                <a:cs typeface="+mn-cs"/>
              </a:rPr>
              <a:t>NOTE: The systematic</a:t>
            </a:r>
            <a:r>
              <a:rPr lang="en-GB" altLang="en-US" sz="1200" kern="1200" baseline="0" dirty="0" smtClean="0">
                <a:solidFill>
                  <a:schemeClr val="tx1"/>
                </a:solidFill>
                <a:latin typeface="+mn-lt"/>
                <a:ea typeface="+mn-ea"/>
                <a:cs typeface="+mn-cs"/>
              </a:rPr>
              <a:t> errors were modelled by a plane (one for all curves). The GGM used for the computation of the geoid heights is ggm05s to d/o 150, which is independent from any GOCE model.</a:t>
            </a:r>
          </a:p>
          <a:p>
            <a:pPr algn="just" eaLnBrk="1" hangingPunct="1">
              <a:spcAft>
                <a:spcPts val="1200"/>
              </a:spcAft>
            </a:pPr>
            <a:r>
              <a:rPr lang="en-GB" altLang="en-US" sz="1200" kern="1200" baseline="0" dirty="0" smtClean="0">
                <a:solidFill>
                  <a:schemeClr val="tx1"/>
                </a:solidFill>
                <a:latin typeface="+mn-lt"/>
                <a:ea typeface="+mn-ea"/>
                <a:cs typeface="+mn-cs"/>
              </a:rPr>
              <a:t>There is no change in the max usable degree if a plane is fitted to and then removed from the geoids height differences.</a:t>
            </a:r>
          </a:p>
          <a:p>
            <a:pPr algn="just" eaLnBrk="1" hangingPunct="1">
              <a:spcAft>
                <a:spcPts val="1200"/>
              </a:spcAft>
            </a:pPr>
            <a:endParaRPr lang="en-GB" altLang="en-US" sz="1200" kern="1200" baseline="0" dirty="0" smtClean="0">
              <a:solidFill>
                <a:schemeClr val="tx1"/>
              </a:solidFill>
              <a:latin typeface="+mn-lt"/>
              <a:ea typeface="+mn-ea"/>
              <a:cs typeface="+mn-cs"/>
            </a:endParaRPr>
          </a:p>
          <a:p>
            <a:pPr algn="just" eaLnBrk="1" hangingPunct="1">
              <a:spcAft>
                <a:spcPts val="1200"/>
              </a:spcAft>
            </a:pPr>
            <a:r>
              <a:rPr lang="en-GB" altLang="en-US" sz="1200" kern="1200" baseline="0" dirty="0" smtClean="0">
                <a:solidFill>
                  <a:schemeClr val="tx1"/>
                </a:solidFill>
                <a:latin typeface="+mn-lt"/>
                <a:ea typeface="+mn-ea"/>
                <a:cs typeface="+mn-cs"/>
              </a:rPr>
              <a:t>Alaska:</a:t>
            </a:r>
          </a:p>
          <a:p>
            <a:pPr algn="just" eaLnBrk="1" hangingPunct="1">
              <a:spcAft>
                <a:spcPts val="1200"/>
              </a:spcAft>
            </a:pPr>
            <a:r>
              <a:rPr lang="en-CA" sz="1200" kern="1200" dirty="0" smtClean="0">
                <a:solidFill>
                  <a:schemeClr val="tx1"/>
                </a:solidFill>
                <a:latin typeface="+mn-lt"/>
                <a:ea typeface="+mn-ea"/>
                <a:cs typeface="+mn-cs"/>
              </a:rPr>
              <a:t>The GNSS ellipsoidal heights are given in </a:t>
            </a:r>
            <a:r>
              <a:rPr lang="en-GB" sz="1200" kern="1200" dirty="0" smtClean="0">
                <a:solidFill>
                  <a:schemeClr val="tx1"/>
                </a:solidFill>
                <a:latin typeface="+mn-lt"/>
                <a:ea typeface="+mn-ea"/>
                <a:cs typeface="+mn-cs"/>
              </a:rPr>
              <a:t>NAD83 (CORS96) 2003.0 . The coordinates were transformed to ITRF2005 </a:t>
            </a:r>
            <a:r>
              <a:rPr lang="en-CA" sz="1200" kern="1200" dirty="0" smtClean="0">
                <a:solidFill>
                  <a:schemeClr val="tx1"/>
                </a:solidFill>
                <a:latin typeface="+mn-lt"/>
                <a:ea typeface="+mn-ea"/>
                <a:cs typeface="+mn-cs"/>
              </a:rPr>
              <a:t>epoch 2006.0. </a:t>
            </a:r>
          </a:p>
          <a:p>
            <a:pPr algn="just" eaLnBrk="1" hangingPunct="1">
              <a:spcAft>
                <a:spcPts val="1200"/>
              </a:spcAft>
            </a:pPr>
            <a:endParaRPr lang="en-CA" altLang="en-US" sz="1200" kern="1200" dirty="0" smtClean="0">
              <a:solidFill>
                <a:schemeClr val="tx1"/>
              </a:solidFill>
              <a:latin typeface="+mn-lt"/>
              <a:ea typeface="+mn-ea"/>
              <a:cs typeface="+mn-cs"/>
            </a:endParaRPr>
          </a:p>
          <a:p>
            <a:pPr algn="just" eaLnBrk="1" hangingPunct="1">
              <a:spcAft>
                <a:spcPts val="1200"/>
              </a:spcAft>
            </a:pPr>
            <a:r>
              <a:rPr lang="en-GB" altLang="en-US" sz="1200" kern="1200" dirty="0" smtClean="0">
                <a:solidFill>
                  <a:schemeClr val="tx1"/>
                </a:solidFill>
                <a:latin typeface="+mn-lt"/>
                <a:ea typeface="+mn-ea"/>
                <a:cs typeface="+mn-cs"/>
              </a:rPr>
              <a:t>NOTE: The systematic</a:t>
            </a:r>
            <a:r>
              <a:rPr lang="en-GB" altLang="en-US" sz="1200" kern="1200" baseline="0" dirty="0" smtClean="0">
                <a:solidFill>
                  <a:schemeClr val="tx1"/>
                </a:solidFill>
                <a:latin typeface="+mn-lt"/>
                <a:ea typeface="+mn-ea"/>
                <a:cs typeface="+mn-cs"/>
              </a:rPr>
              <a:t> errors were modelled by a plane (one for all curves). The GGM used for the computation of the geoid heights is ggm05s to d/o 150, which is independent from any GOCE model.</a:t>
            </a:r>
          </a:p>
          <a:p>
            <a:pPr algn="just" eaLnBrk="1" hangingPunct="1">
              <a:spcAft>
                <a:spcPts val="1200"/>
              </a:spcAft>
            </a:pPr>
            <a:r>
              <a:rPr lang="en-GB" altLang="en-US" sz="1200" kern="1200" baseline="0" dirty="0" smtClean="0">
                <a:solidFill>
                  <a:schemeClr val="tx1"/>
                </a:solidFill>
                <a:latin typeface="+mn-lt"/>
                <a:ea typeface="+mn-ea"/>
                <a:cs typeface="+mn-cs"/>
              </a:rPr>
              <a:t>There is no change in the max usable degree if a plane is fitted to and then removed from the geoids height differences.</a:t>
            </a:r>
            <a:endParaRPr lang="en-CA" altLang="en-US" sz="1200" dirty="0" smtClean="0"/>
          </a:p>
          <a:p>
            <a:pPr algn="just" eaLnBrk="1" hangingPunct="1">
              <a:spcAft>
                <a:spcPts val="1200"/>
              </a:spcAft>
            </a:pPr>
            <a:endParaRPr lang="en-CA" altLang="en-US" sz="1200" dirty="0" smtClean="0"/>
          </a:p>
          <a:p>
            <a:pPr algn="just" eaLnBrk="1" hangingPunct="1">
              <a:spcAft>
                <a:spcPts val="1200"/>
              </a:spcAft>
            </a:pPr>
            <a:r>
              <a:rPr lang="en-CA" altLang="en-US" sz="1200" dirty="0" smtClean="0"/>
              <a:t>Mexico:</a:t>
            </a:r>
          </a:p>
          <a:p>
            <a:pPr algn="just" eaLnBrk="1" hangingPunct="1">
              <a:spcAft>
                <a:spcPts val="1200"/>
              </a:spcAft>
            </a:pPr>
            <a:r>
              <a:rPr lang="en-CA" sz="1200" kern="1200" dirty="0" smtClean="0">
                <a:solidFill>
                  <a:schemeClr val="tx1"/>
                </a:solidFill>
                <a:latin typeface="+mn-lt"/>
                <a:ea typeface="+mn-ea"/>
                <a:cs typeface="+mn-cs"/>
              </a:rPr>
              <a:t>There is no information available about the horizontal frame of the ellipsoidal heights of these stations.  </a:t>
            </a:r>
          </a:p>
          <a:p>
            <a:pPr algn="just" eaLnBrk="1" hangingPunct="1">
              <a:spcAft>
                <a:spcPts val="1200"/>
              </a:spcAft>
            </a:pPr>
            <a:endParaRPr lang="en-CA" sz="1200" kern="1200" dirty="0" smtClean="0">
              <a:solidFill>
                <a:schemeClr val="tx1"/>
              </a:solidFill>
              <a:latin typeface="+mn-lt"/>
              <a:ea typeface="+mn-ea"/>
              <a:cs typeface="+mn-cs"/>
            </a:endParaRPr>
          </a:p>
          <a:p>
            <a:pPr algn="just" eaLnBrk="1" hangingPunct="1">
              <a:spcAft>
                <a:spcPts val="1200"/>
              </a:spcAft>
            </a:pPr>
            <a:r>
              <a:rPr lang="en-GB" altLang="en-US" sz="1200" kern="1200" dirty="0" smtClean="0">
                <a:solidFill>
                  <a:schemeClr val="tx1"/>
                </a:solidFill>
                <a:latin typeface="+mn-lt"/>
                <a:ea typeface="+mn-ea"/>
                <a:cs typeface="+mn-cs"/>
              </a:rPr>
              <a:t>NOTE: The systematic</a:t>
            </a:r>
            <a:r>
              <a:rPr lang="en-GB" altLang="en-US" sz="1200" kern="1200" baseline="0" dirty="0" smtClean="0">
                <a:solidFill>
                  <a:schemeClr val="tx1"/>
                </a:solidFill>
                <a:latin typeface="+mn-lt"/>
                <a:ea typeface="+mn-ea"/>
                <a:cs typeface="+mn-cs"/>
              </a:rPr>
              <a:t> errors were modelled by a plane (one for all curves). The GGM used for the computation of the geoid heights is ggm05s to d/o 150, which is independent from any GOCE model.</a:t>
            </a:r>
          </a:p>
          <a:p>
            <a:pPr algn="just" eaLnBrk="1" hangingPunct="1">
              <a:spcAft>
                <a:spcPts val="1200"/>
              </a:spcAft>
            </a:pPr>
            <a:r>
              <a:rPr lang="en-GB" altLang="en-US" sz="1200" kern="1200" baseline="0" dirty="0" smtClean="0">
                <a:solidFill>
                  <a:schemeClr val="tx1"/>
                </a:solidFill>
                <a:latin typeface="+mn-lt"/>
                <a:ea typeface="+mn-ea"/>
                <a:cs typeface="+mn-cs"/>
              </a:rPr>
              <a:t>There is no change in the max usable degree if a plane is fitted to and then removed from the geoids height differences.</a:t>
            </a:r>
            <a:endParaRPr lang="en-CA" altLang="en-US" sz="1200" dirty="0" smtClean="0"/>
          </a:p>
          <a:p>
            <a:pPr algn="just" eaLnBrk="1" hangingPunct="1">
              <a:spcAft>
                <a:spcPts val="1200"/>
              </a:spcAft>
            </a:pPr>
            <a:endParaRPr lang="en-CA" altLang="en-US" sz="1200" dirty="0" smtClean="0"/>
          </a:p>
          <a:p>
            <a:pPr algn="just" eaLnBrk="1" hangingPunct="1">
              <a:spcAft>
                <a:spcPts val="1200"/>
              </a:spcAft>
            </a:pPr>
            <a:endParaRPr lang="en-CA" altLang="en-US" sz="1200" dirty="0" smtClean="0"/>
          </a:p>
          <a:p>
            <a:pPr algn="just" eaLnBrk="1" hangingPunct="1">
              <a:spcAft>
                <a:spcPts val="1200"/>
              </a:spcAft>
            </a:pPr>
            <a:endParaRPr lang="en-CA" dirty="0"/>
          </a:p>
        </p:txBody>
      </p:sp>
      <p:sp>
        <p:nvSpPr>
          <p:cNvPr id="4" name="Slide Number Placeholder 3"/>
          <p:cNvSpPr>
            <a:spLocks noGrp="1"/>
          </p:cNvSpPr>
          <p:nvPr>
            <p:ph type="sldNum" sz="quarter" idx="10"/>
          </p:nvPr>
        </p:nvSpPr>
        <p:spPr/>
        <p:txBody>
          <a:bodyPr/>
          <a:lstStyle/>
          <a:p>
            <a:fld id="{B53239A3-F620-46C7-9CB8-E7BB24945B02}" type="slidenum">
              <a:rPr lang="en-CA" smtClean="0"/>
              <a:pPr/>
              <a:t>6</a:t>
            </a:fld>
            <a:endParaRPr lang="en-CA"/>
          </a:p>
        </p:txBody>
      </p:sp>
    </p:spTree>
    <p:extLst>
      <p:ext uri="{BB962C8B-B14F-4D97-AF65-F5344CB8AC3E}">
        <p14:creationId xmlns:p14="http://schemas.microsoft.com/office/powerpoint/2010/main" val="179027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3239A3-F620-46C7-9CB8-E7BB24945B02}" type="slidenum">
              <a:rPr lang="en-CA" smtClean="0"/>
              <a:pPr/>
              <a:t>12</a:t>
            </a:fld>
            <a:endParaRPr lang="en-CA"/>
          </a:p>
        </p:txBody>
      </p:sp>
    </p:spTree>
    <p:extLst>
      <p:ext uri="{BB962C8B-B14F-4D97-AF65-F5344CB8AC3E}">
        <p14:creationId xmlns:p14="http://schemas.microsoft.com/office/powerpoint/2010/main" val="184947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DIR-R4 and -R5, improvement is seen all the regions except for Northern British Columbia.</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One surprising result is  found in Newfoundland where the R5 is poorer than R4. A preliminary look suggests the striping error in GRACE may cause this problem.</a:t>
            </a:r>
          </a:p>
          <a:p>
            <a:r>
              <a:rPr lang="en-CA" dirty="0" smtClean="0"/>
              <a:t>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B53239A3-F620-46C7-9CB8-E7BB24945B02}" type="slidenum">
              <a:rPr lang="en-CA" smtClean="0"/>
              <a:pPr/>
              <a:t>14</a:t>
            </a:fld>
            <a:endParaRPr lang="en-CA"/>
          </a:p>
        </p:txBody>
      </p:sp>
    </p:spTree>
    <p:extLst>
      <p:ext uri="{BB962C8B-B14F-4D97-AF65-F5344CB8AC3E}">
        <p14:creationId xmlns:p14="http://schemas.microsoft.com/office/powerpoint/2010/main" val="356874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Improvement over CGG2013 is seen in Canada, the Great lakes and the Maritimes, while not seen over the other three regions.</a:t>
            </a:r>
          </a:p>
          <a:p>
            <a:endParaRPr lang="en-CA" dirty="0"/>
          </a:p>
        </p:txBody>
      </p:sp>
      <p:sp>
        <p:nvSpPr>
          <p:cNvPr id="4" name="Slide Number Placeholder 3"/>
          <p:cNvSpPr>
            <a:spLocks noGrp="1"/>
          </p:cNvSpPr>
          <p:nvPr>
            <p:ph type="sldNum" sz="quarter" idx="10"/>
          </p:nvPr>
        </p:nvSpPr>
        <p:spPr/>
        <p:txBody>
          <a:bodyPr/>
          <a:lstStyle/>
          <a:p>
            <a:fld id="{B53239A3-F620-46C7-9CB8-E7BB24945B02}" type="slidenum">
              <a:rPr lang="en-CA" smtClean="0"/>
              <a:pPr/>
              <a:t>15</a:t>
            </a:fld>
            <a:endParaRPr lang="en-CA"/>
          </a:p>
        </p:txBody>
      </p:sp>
    </p:spTree>
    <p:extLst>
      <p:ext uri="{BB962C8B-B14F-4D97-AF65-F5344CB8AC3E}">
        <p14:creationId xmlns:p14="http://schemas.microsoft.com/office/powerpoint/2010/main" val="26458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5C2B6C-7223-471A-9C55-793169055DB6}" type="datetime1">
              <a:rPr lang="en-GB" smtClean="0"/>
              <a:pPr/>
              <a:t>08/05/2015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3967210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29D32D-18CF-4AE9-A76A-0B72C6A75E12}" type="datetime1">
              <a:rPr lang="en-GB" smtClean="0"/>
              <a:pPr/>
              <a:t>08/05/2015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205501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44F3E9-84AD-4FDC-94E5-7EA57E2CFF59}" type="datetime1">
              <a:rPr lang="en-GB" smtClean="0"/>
              <a:pPr/>
              <a:t>08/05/2015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89771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488832" cy="724942"/>
          </a:xfrm>
          <a:prstGeom prst="rect">
            <a:avLst/>
          </a:prstGeom>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a:xfrm>
            <a:off x="179512" y="1124744"/>
            <a:ext cx="8784976" cy="5040560"/>
          </a:xfrm>
          <a:prstGeom prst="rect">
            <a:avLst/>
          </a:prstGeom>
        </p:spPr>
        <p:txBody>
          <a:bodyPr/>
          <a:lstStyle>
            <a:lvl1pPr>
              <a:defRPr sz="2800"/>
            </a:lvl1pPr>
            <a:lvl2pPr>
              <a:defRPr sz="2400"/>
            </a:lvl2pPr>
            <a:lvl3pPr>
              <a:defRPr sz="2000"/>
            </a:lvl3pPr>
            <a:lvl4pPr>
              <a:defRPr sz="18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416570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A66FC5-2319-4984-A889-55E687DE90AE}" type="datetime1">
              <a:rPr lang="en-GB" smtClean="0"/>
              <a:pPr/>
              <a:t>08/05/2015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349060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B75742-73CD-4F03-86D0-6F9FBA38C473}" type="datetime1">
              <a:rPr lang="en-GB" smtClean="0"/>
              <a:pPr/>
              <a:t>08/05/2015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172069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6CCCACA-CB31-4067-8FB5-DAF67EA5B9BE}" type="datetime1">
              <a:rPr lang="en-GB" smtClean="0"/>
              <a:pPr/>
              <a:t>08/05/2015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278012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D42C4B6-ECEE-4ACF-AC5A-08CB68D8F5C7}" type="datetime1">
              <a:rPr lang="en-GB" smtClean="0"/>
              <a:pPr/>
              <a:t>08/05/2015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350299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B1E4A9-82E2-4C2D-BDA2-CE7CCB47D222}" type="datetime1">
              <a:rPr lang="en-GB" smtClean="0"/>
              <a:pPr/>
              <a:t>08/05/2015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382152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FFC8E2-697E-490B-B3B5-20D2317AD9BD}" type="datetime1">
              <a:rPr lang="en-GB" smtClean="0"/>
              <a:pPr/>
              <a:t>08/05/2015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404896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3E7414-2B99-41E9-A340-0BA51CC9FE1C}" type="datetime1">
              <a:rPr lang="en-GB" smtClean="0"/>
              <a:pPr/>
              <a:t>08/05/2015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D0A13-BEED-4223-92DE-CF34016B5046}" type="slidenum">
              <a:rPr lang="en-GB" smtClean="0"/>
              <a:pPr/>
              <a:t>‹#›</a:t>
            </a:fld>
            <a:endParaRPr lang="en-GB"/>
          </a:p>
        </p:txBody>
      </p:sp>
    </p:spTree>
    <p:extLst>
      <p:ext uri="{BB962C8B-B14F-4D97-AF65-F5344CB8AC3E}">
        <p14:creationId xmlns:p14="http://schemas.microsoft.com/office/powerpoint/2010/main" val="425875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36512" y="-4331"/>
            <a:ext cx="9180512" cy="6894079"/>
          </a:xfrm>
          <a:prstGeom prst="rect">
            <a:avLst/>
          </a:prstGeom>
        </p:spPr>
      </p:pic>
    </p:spTree>
    <p:extLst>
      <p:ext uri="{BB962C8B-B14F-4D97-AF65-F5344CB8AC3E}">
        <p14:creationId xmlns:p14="http://schemas.microsoft.com/office/powerpoint/2010/main" val="100571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3.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9" Type="http://schemas.openxmlformats.org/officeDocument/2006/relationships/image" Target="../media/image10.tif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jpeg"/><Relationship Id="rId4" Type="http://schemas.openxmlformats.org/officeDocument/2006/relationships/image" Target="../media/image13.tiff"/><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520" y="-99119"/>
            <a:ext cx="9252520" cy="6974437"/>
          </a:xfrm>
          <a:prstGeom prst="rect">
            <a:avLst/>
          </a:prstGeom>
        </p:spPr>
      </p:pic>
      <p:sp>
        <p:nvSpPr>
          <p:cNvPr id="2" name="TextBox 1"/>
          <p:cNvSpPr txBox="1"/>
          <p:nvPr/>
        </p:nvSpPr>
        <p:spPr>
          <a:xfrm>
            <a:off x="323528" y="2276872"/>
            <a:ext cx="7488832" cy="369332"/>
          </a:xfrm>
          <a:prstGeom prst="rect">
            <a:avLst/>
          </a:prstGeom>
          <a:noFill/>
        </p:spPr>
        <p:txBody>
          <a:bodyPr wrap="square" rtlCol="0">
            <a:spAutoFit/>
          </a:bodyPr>
          <a:lstStyle/>
          <a:p>
            <a:endParaRPr lang="en-GB" dirty="0"/>
          </a:p>
        </p:txBody>
      </p:sp>
      <p:sp>
        <p:nvSpPr>
          <p:cNvPr id="5" name="Title 1"/>
          <p:cNvSpPr>
            <a:spLocks noGrp="1"/>
          </p:cNvSpPr>
          <p:nvPr>
            <p:ph type="ctrTitle"/>
          </p:nvPr>
        </p:nvSpPr>
        <p:spPr>
          <a:xfrm>
            <a:off x="183976" y="2202433"/>
            <a:ext cx="8708504" cy="1154559"/>
          </a:xfrm>
        </p:spPr>
        <p:txBody>
          <a:bodyPr/>
          <a:lstStyle/>
          <a:p>
            <a:r>
              <a:rPr lang="en-CA" sz="2800" b="1" dirty="0">
                <a:latin typeface="Arial" panose="020B0604020202020204" pitchFamily="34" charset="0"/>
                <a:cs typeface="Arial" panose="020B0604020202020204" pitchFamily="34" charset="0"/>
              </a:rPr>
              <a:t>Evaluation of the Release-3, 4 and 5 GOCE-based Global </a:t>
            </a:r>
            <a:r>
              <a:rPr lang="en-CA" sz="2800" b="1" dirty="0" err="1">
                <a:latin typeface="Arial" panose="020B0604020202020204" pitchFamily="34" charset="0"/>
                <a:cs typeface="Arial" panose="020B0604020202020204" pitchFamily="34" charset="0"/>
              </a:rPr>
              <a:t>Geopotential</a:t>
            </a:r>
            <a:r>
              <a:rPr lang="en-CA" sz="2800" b="1" dirty="0">
                <a:latin typeface="Arial" panose="020B0604020202020204" pitchFamily="34" charset="0"/>
                <a:cs typeface="Arial" panose="020B0604020202020204" pitchFamily="34" charset="0"/>
              </a:rPr>
              <a:t> Models in North </a:t>
            </a:r>
            <a:r>
              <a:rPr lang="en-CA" sz="2800" b="1" dirty="0" smtClean="0">
                <a:latin typeface="Arial" panose="020B0604020202020204" pitchFamily="34" charset="0"/>
                <a:cs typeface="Arial" panose="020B0604020202020204" pitchFamily="34" charset="0"/>
              </a:rPr>
              <a:t>America</a:t>
            </a:r>
            <a:endParaRPr lang="en-GB" dirty="0" smtClean="0">
              <a:latin typeface="Arial" panose="020B0604020202020204" pitchFamily="34" charset="0"/>
              <a:cs typeface="Arial" panose="020B0604020202020204" pitchFamily="34" charset="0"/>
            </a:endParaRPr>
          </a:p>
        </p:txBody>
      </p:sp>
      <p:sp>
        <p:nvSpPr>
          <p:cNvPr id="6" name="Subtitle 3"/>
          <p:cNvSpPr>
            <a:spLocks noGrp="1"/>
          </p:cNvSpPr>
          <p:nvPr>
            <p:ph type="subTitle" idx="1"/>
          </p:nvPr>
        </p:nvSpPr>
        <p:spPr>
          <a:xfrm>
            <a:off x="467544" y="3356992"/>
            <a:ext cx="8208912" cy="2376264"/>
          </a:xfrm>
        </p:spPr>
        <p:txBody>
          <a:bodyPr/>
          <a:lstStyle/>
          <a:p>
            <a:pPr>
              <a:spcBef>
                <a:spcPts val="0"/>
              </a:spcBef>
            </a:pPr>
            <a:r>
              <a:rPr lang="en-CA" altLang="en-US" sz="2400" dirty="0" smtClean="0">
                <a:latin typeface="Arial" pitchFamily="34" charset="0"/>
                <a:cs typeface="Arial" pitchFamily="34" charset="0"/>
              </a:rPr>
              <a:t>M</a:t>
            </a:r>
            <a:r>
              <a:rPr lang="en-CA" altLang="en-US" sz="2400" dirty="0">
                <a:latin typeface="Arial" pitchFamily="34" charset="0"/>
                <a:cs typeface="Arial" pitchFamily="34" charset="0"/>
              </a:rPr>
              <a:t>. G. </a:t>
            </a:r>
            <a:r>
              <a:rPr lang="en-CA" altLang="en-US" sz="2400" dirty="0" err="1">
                <a:latin typeface="Arial" pitchFamily="34" charset="0"/>
                <a:cs typeface="Arial" pitchFamily="34" charset="0"/>
              </a:rPr>
              <a:t>Sideris</a:t>
            </a:r>
            <a:r>
              <a:rPr lang="de-DE" altLang="en-US" sz="2400" baseline="30000" dirty="0">
                <a:latin typeface="Arial" pitchFamily="34" charset="0"/>
                <a:cs typeface="Arial" pitchFamily="34" charset="0"/>
              </a:rPr>
              <a:t>(1)</a:t>
            </a:r>
            <a:r>
              <a:rPr lang="en-CA" altLang="en-US" sz="2400" dirty="0">
                <a:latin typeface="Arial" pitchFamily="34" charset="0"/>
                <a:cs typeface="Arial" pitchFamily="34" charset="0"/>
              </a:rPr>
              <a:t> , </a:t>
            </a:r>
            <a:r>
              <a:rPr lang="en-CA" altLang="en-US" sz="2400" dirty="0" smtClean="0">
                <a:latin typeface="Arial" pitchFamily="34" charset="0"/>
                <a:cs typeface="Arial" pitchFamily="34" charset="0"/>
              </a:rPr>
              <a:t>B</a:t>
            </a:r>
            <a:r>
              <a:rPr lang="en-CA" altLang="en-US" sz="2400" dirty="0">
                <a:latin typeface="Arial" pitchFamily="34" charset="0"/>
                <a:cs typeface="Arial" pitchFamily="34" charset="0"/>
              </a:rPr>
              <a:t>. </a:t>
            </a:r>
            <a:r>
              <a:rPr lang="en-CA" altLang="en-US" sz="2400" dirty="0" err="1">
                <a:latin typeface="Arial" pitchFamily="34" charset="0"/>
                <a:cs typeface="Arial" pitchFamily="34" charset="0"/>
              </a:rPr>
              <a:t>Amjadiparvar</a:t>
            </a:r>
            <a:r>
              <a:rPr lang="de-DE" altLang="en-US" sz="2400" baseline="30000" dirty="0">
                <a:latin typeface="Arial" pitchFamily="34" charset="0"/>
                <a:cs typeface="Arial" pitchFamily="34" charset="0"/>
              </a:rPr>
              <a:t>(1)</a:t>
            </a:r>
            <a:r>
              <a:rPr lang="en-CA" altLang="en-US" sz="2400" dirty="0">
                <a:latin typeface="Arial" pitchFamily="34" charset="0"/>
                <a:cs typeface="Arial" pitchFamily="34" charset="0"/>
              </a:rPr>
              <a:t>, E. </a:t>
            </a:r>
            <a:r>
              <a:rPr lang="en-CA" altLang="en-US" sz="2400" dirty="0" err="1">
                <a:latin typeface="Arial" pitchFamily="34" charset="0"/>
                <a:cs typeface="Arial" pitchFamily="34" charset="0"/>
              </a:rPr>
              <a:t>Rangelova</a:t>
            </a:r>
            <a:r>
              <a:rPr lang="de-DE" altLang="en-US" sz="2400" baseline="30000" dirty="0">
                <a:latin typeface="Arial" pitchFamily="34" charset="0"/>
                <a:cs typeface="Arial" pitchFamily="34" charset="0"/>
              </a:rPr>
              <a:t>(1)</a:t>
            </a:r>
            <a:r>
              <a:rPr lang="en-CA" altLang="en-US" sz="2400" dirty="0">
                <a:latin typeface="Arial" pitchFamily="34" charset="0"/>
                <a:cs typeface="Arial" pitchFamily="34" charset="0"/>
              </a:rPr>
              <a:t>, </a:t>
            </a:r>
            <a:endParaRPr lang="en-CA" altLang="en-US" sz="2400" dirty="0" smtClean="0">
              <a:latin typeface="Arial" pitchFamily="34" charset="0"/>
              <a:cs typeface="Arial" pitchFamily="34" charset="0"/>
            </a:endParaRPr>
          </a:p>
          <a:p>
            <a:pPr>
              <a:spcBef>
                <a:spcPts val="0"/>
              </a:spcBef>
            </a:pPr>
            <a:r>
              <a:rPr lang="en-CA" sz="2400" dirty="0" smtClean="0">
                <a:latin typeface="Arial" panose="020B0604020202020204" pitchFamily="34" charset="0"/>
                <a:cs typeface="Arial" panose="020B0604020202020204" pitchFamily="34" charset="0"/>
              </a:rPr>
              <a:t>J</a:t>
            </a:r>
            <a:r>
              <a:rPr lang="en-CA" sz="2400" dirty="0">
                <a:latin typeface="Arial" panose="020B0604020202020204" pitchFamily="34" charset="0"/>
                <a:cs typeface="Arial" panose="020B0604020202020204" pitchFamily="34" charset="0"/>
              </a:rPr>
              <a:t>. Huang</a:t>
            </a:r>
            <a:r>
              <a:rPr lang="de-DE" altLang="en-US" sz="2400" baseline="30000" dirty="0" smtClean="0"/>
              <a:t>(2)</a:t>
            </a:r>
            <a:r>
              <a:rPr lang="en-CA" altLang="en-US" sz="2400" dirty="0"/>
              <a:t> , </a:t>
            </a:r>
            <a:r>
              <a:rPr lang="en-CA" sz="2400" dirty="0">
                <a:latin typeface="Arial" panose="020B0604020202020204" pitchFamily="34" charset="0"/>
                <a:cs typeface="Arial" panose="020B0604020202020204" pitchFamily="34" charset="0"/>
              </a:rPr>
              <a:t>M. </a:t>
            </a:r>
            <a:r>
              <a:rPr lang="en-CA" sz="2400" dirty="0" err="1">
                <a:latin typeface="Arial" panose="020B0604020202020204" pitchFamily="34" charset="0"/>
                <a:cs typeface="Arial" panose="020B0604020202020204" pitchFamily="34" charset="0"/>
              </a:rPr>
              <a:t>Véronneau</a:t>
            </a:r>
            <a:r>
              <a:rPr lang="de-DE" altLang="en-US" sz="2400" baseline="30000" dirty="0" smtClean="0"/>
              <a:t>(2</a:t>
            </a:r>
            <a:r>
              <a:rPr lang="de-DE" altLang="en-US" sz="2400" baseline="30000" dirty="0"/>
              <a:t>)</a:t>
            </a:r>
          </a:p>
          <a:p>
            <a:pPr>
              <a:spcBef>
                <a:spcPts val="0"/>
              </a:spcBef>
            </a:pPr>
            <a:endParaRPr lang="de-DE" altLang="en-US" sz="2800" baseline="30000" dirty="0"/>
          </a:p>
          <a:p>
            <a:pPr>
              <a:spcBef>
                <a:spcPts val="0"/>
              </a:spcBef>
            </a:pPr>
            <a:r>
              <a:rPr lang="de-DE" altLang="en-US" sz="2000" dirty="0"/>
              <a:t>(1) Department of Geomatics Engineering, University of Calgary</a:t>
            </a:r>
          </a:p>
          <a:p>
            <a:r>
              <a:rPr lang="de-DE" altLang="en-US" sz="2000" dirty="0"/>
              <a:t>(2) </a:t>
            </a:r>
            <a:r>
              <a:rPr lang="en-CA" sz="2000" dirty="0"/>
              <a:t>Canadian Geodetic Survey, Surveyor General </a:t>
            </a:r>
            <a:r>
              <a:rPr lang="en-CA" sz="2000" dirty="0" smtClean="0"/>
              <a:t>Branch</a:t>
            </a:r>
            <a:endParaRPr lang="en-CA" sz="2000" dirty="0" smtClean="0">
              <a:latin typeface="Arial" panose="020B0604020202020204" pitchFamily="34" charset="0"/>
              <a:cs typeface="Arial" panose="020B0604020202020204" pitchFamily="34" charset="0"/>
            </a:endParaRPr>
          </a:p>
          <a:p>
            <a:endParaRPr lang="en-GB" dirty="0" smtClean="0">
              <a:solidFill>
                <a:srgbClr val="898989"/>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7384"/>
            <a:ext cx="1296144" cy="1050470"/>
          </a:xfrm>
          <a:prstGeom prst="rect">
            <a:avLst/>
          </a:prstGeom>
        </p:spPr>
      </p:pic>
    </p:spTree>
    <p:extLst>
      <p:ext uri="{BB962C8B-B14F-4D97-AF65-F5344CB8AC3E}">
        <p14:creationId xmlns:p14="http://schemas.microsoft.com/office/powerpoint/2010/main" val="4049307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Evaluation </a:t>
            </a:r>
            <a:r>
              <a:rPr lang="en-GB" sz="3200" b="1" dirty="0" smtClean="0"/>
              <a:t>in Alaska</a:t>
            </a:r>
            <a:endParaRPr lang="en-GB" sz="3200" b="1" dirty="0"/>
          </a:p>
        </p:txBody>
      </p:sp>
      <p:sp>
        <p:nvSpPr>
          <p:cNvPr id="3" name="Content Placeholder 2"/>
          <p:cNvSpPr>
            <a:spLocks noGrp="1"/>
          </p:cNvSpPr>
          <p:nvPr>
            <p:ph idx="1"/>
          </p:nvPr>
        </p:nvSpPr>
        <p:spPr/>
        <p:txBody>
          <a:bodyPr/>
          <a:lstStyle/>
          <a:p>
            <a:pPr marL="268288" lvl="1" indent="-268288">
              <a:spcBef>
                <a:spcPts val="0"/>
              </a:spcBef>
            </a:pPr>
            <a:r>
              <a:rPr lang="en-CA" sz="1800" dirty="0">
                <a:latin typeface="Arial" panose="020B0604020202020204" pitchFamily="34" charset="0"/>
                <a:cs typeface="Arial" panose="020B0604020202020204" pitchFamily="34" charset="0"/>
              </a:rPr>
              <a:t>Region:</a:t>
            </a:r>
            <a:r>
              <a:rPr lang="en-CA" sz="1800" dirty="0">
                <a:solidFill>
                  <a:srgbClr val="FF0000"/>
                </a:solidFill>
                <a:latin typeface="Arial" panose="020B0604020202020204" pitchFamily="34" charset="0"/>
                <a:cs typeface="Arial" panose="020B0604020202020204" pitchFamily="34" charset="0"/>
              </a:rPr>
              <a:t> </a:t>
            </a:r>
            <a:r>
              <a:rPr lang="en-CA" sz="1800" dirty="0" smtClean="0">
                <a:solidFill>
                  <a:srgbClr val="FF0000"/>
                </a:solidFill>
                <a:latin typeface="Arial" panose="020B0604020202020204" pitchFamily="34" charset="0"/>
                <a:cs typeface="Arial" panose="020B0604020202020204" pitchFamily="34" charset="0"/>
              </a:rPr>
              <a:t>Alaska of USA</a:t>
            </a:r>
            <a:endParaRPr lang="en-CA" sz="1800" dirty="0">
              <a:latin typeface="Arial" panose="020B0604020202020204" pitchFamily="34" charset="0"/>
              <a:cs typeface="Arial" panose="020B0604020202020204" pitchFamily="34" charset="0"/>
            </a:endParaRPr>
          </a:p>
          <a:p>
            <a:pPr marL="268288" lvl="1" indent="-268288">
              <a:spcBef>
                <a:spcPts val="0"/>
              </a:spcBef>
            </a:pPr>
            <a:r>
              <a:rPr lang="en-CA" sz="1800" dirty="0">
                <a:latin typeface="Arial" panose="020B0604020202020204" pitchFamily="34" charset="0"/>
                <a:cs typeface="Arial" panose="020B0604020202020204" pitchFamily="34" charset="0"/>
              </a:rPr>
              <a:t>Datum/adjustment: </a:t>
            </a:r>
            <a:r>
              <a:rPr lang="en-CA" sz="1800" dirty="0" smtClean="0">
                <a:solidFill>
                  <a:srgbClr val="FF0000"/>
                </a:solidFill>
                <a:latin typeface="Arial" panose="020B0604020202020204" pitchFamily="34" charset="0"/>
                <a:cs typeface="Arial" panose="020B0604020202020204" pitchFamily="34" charset="0"/>
              </a:rPr>
              <a:t>NAVD88</a:t>
            </a:r>
            <a:r>
              <a:rPr lang="en-CA" sz="1800" dirty="0" smtClean="0">
                <a:latin typeface="Arial" panose="020B0604020202020204" pitchFamily="34" charset="0"/>
                <a:cs typeface="Arial" panose="020B0604020202020204" pitchFamily="34" charset="0"/>
              </a:rPr>
              <a:t> </a:t>
            </a:r>
            <a:endParaRPr lang="en-CA" sz="1800" dirty="0">
              <a:latin typeface="Arial" panose="020B0604020202020204" pitchFamily="34" charset="0"/>
              <a:cs typeface="Arial" panose="020B0604020202020204" pitchFamily="34" charset="0"/>
            </a:endParaRPr>
          </a:p>
          <a:p>
            <a:pPr marL="268288" lvl="1" indent="-268288">
              <a:spcBef>
                <a:spcPts val="0"/>
              </a:spcBef>
            </a:pPr>
            <a:r>
              <a:rPr lang="en-CA" sz="1800" dirty="0">
                <a:latin typeface="Arial" panose="020B0604020202020204" pitchFamily="34" charset="0"/>
                <a:cs typeface="Arial" panose="020B0604020202020204" pitchFamily="34" charset="0"/>
              </a:rPr>
              <a:t>Number of points: </a:t>
            </a:r>
            <a:r>
              <a:rPr lang="en-CA" sz="1800" dirty="0" smtClean="0">
                <a:solidFill>
                  <a:srgbClr val="FF0000"/>
                </a:solidFill>
                <a:latin typeface="Arial" panose="020B0604020202020204" pitchFamily="34" charset="0"/>
                <a:cs typeface="Arial" panose="020B0604020202020204" pitchFamily="34" charset="0"/>
              </a:rPr>
              <a:t>176</a:t>
            </a:r>
            <a:endParaRPr lang="en-CA" sz="1800" dirty="0">
              <a:solidFill>
                <a:srgbClr val="FF0000"/>
              </a:solidFill>
              <a:latin typeface="Arial" panose="020B0604020202020204" pitchFamily="34" charset="0"/>
              <a:cs typeface="Arial" panose="020B0604020202020204" pitchFamily="34" charset="0"/>
            </a:endParaRPr>
          </a:p>
          <a:p>
            <a:pPr marL="268288" lvl="1" indent="-268288">
              <a:spcBef>
                <a:spcPts val="0"/>
              </a:spcBef>
            </a:pPr>
            <a:r>
              <a:rPr lang="en-CA" sz="1800" dirty="0">
                <a:latin typeface="Arial" panose="020B0604020202020204" pitchFamily="34" charset="0"/>
                <a:cs typeface="Arial" panose="020B0604020202020204" pitchFamily="34" charset="0"/>
              </a:rPr>
              <a:t>Parametric model: </a:t>
            </a:r>
            <a:r>
              <a:rPr lang="en-CA" sz="1800" dirty="0">
                <a:solidFill>
                  <a:srgbClr val="FF0000"/>
                </a:solidFill>
                <a:latin typeface="Arial" panose="020B0604020202020204" pitchFamily="34" charset="0"/>
                <a:cs typeface="Arial" panose="020B0604020202020204" pitchFamily="34" charset="0"/>
              </a:rPr>
              <a:t>A</a:t>
            </a:r>
            <a:r>
              <a:rPr lang="en-CA" sz="1800" dirty="0">
                <a:latin typeface="Arial" panose="020B0604020202020204" pitchFamily="34" charset="0"/>
                <a:cs typeface="Arial" panose="020B0604020202020204" pitchFamily="34" charset="0"/>
              </a:rPr>
              <a:t> </a:t>
            </a:r>
            <a:r>
              <a:rPr lang="en-CA" sz="1800" dirty="0">
                <a:solidFill>
                  <a:srgbClr val="FF0000"/>
                </a:solidFill>
                <a:latin typeface="Arial" panose="020B0604020202020204" pitchFamily="34" charset="0"/>
                <a:cs typeface="Arial" panose="020B0604020202020204" pitchFamily="34" charset="0"/>
              </a:rPr>
              <a:t>plane</a:t>
            </a:r>
          </a:p>
          <a:p>
            <a:pPr marL="268288" lvl="1" indent="-268288">
              <a:spcBef>
                <a:spcPts val="0"/>
              </a:spcBef>
            </a:pPr>
            <a:r>
              <a:rPr lang="en-CA" sz="1800" dirty="0">
                <a:latin typeface="Arial" panose="020B0604020202020204" pitchFamily="34" charset="0"/>
                <a:cs typeface="Arial" panose="020B0604020202020204" pitchFamily="34" charset="0"/>
              </a:rPr>
              <a:t>Max usable DO:</a:t>
            </a:r>
            <a:r>
              <a:rPr lang="en-CA" sz="1800" dirty="0">
                <a:solidFill>
                  <a:srgbClr val="FF0000"/>
                </a:solidFill>
                <a:latin typeface="Arial" panose="020B0604020202020204" pitchFamily="34" charset="0"/>
                <a:cs typeface="Arial" panose="020B0604020202020204" pitchFamily="34" charset="0"/>
              </a:rPr>
              <a:t> </a:t>
            </a:r>
            <a:r>
              <a:rPr lang="en-CA" sz="1800" dirty="0" smtClean="0">
                <a:solidFill>
                  <a:srgbClr val="FF0000"/>
                </a:solidFill>
                <a:latin typeface="Arial" panose="020B0604020202020204" pitchFamily="34" charset="0"/>
                <a:cs typeface="Arial" panose="020B0604020202020204" pitchFamily="34" charset="0"/>
              </a:rPr>
              <a:t>250</a:t>
            </a:r>
            <a:endParaRPr lang="en-CA" sz="1800"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0" y="2708920"/>
            <a:ext cx="3591098" cy="3426922"/>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5576" y="2666374"/>
            <a:ext cx="3605646" cy="3426922"/>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cxnSp>
        <p:nvCxnSpPr>
          <p:cNvPr id="15" name="Straight Arrow Connector 14"/>
          <p:cNvCxnSpPr/>
          <p:nvPr/>
        </p:nvCxnSpPr>
        <p:spPr>
          <a:xfrm flipV="1">
            <a:off x="7452320" y="5301208"/>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57528" y="5641503"/>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250</a:t>
            </a:r>
            <a:endParaRPr lang="en-CA" sz="1400" b="1" dirty="0">
              <a:solidFill>
                <a:srgbClr val="FF0000"/>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flipV="1">
            <a:off x="3635896" y="5301208"/>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69096" y="5641503"/>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250</a:t>
            </a:r>
            <a:endParaRPr lang="en-CA" sz="1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9</a:t>
            </a:r>
            <a:endParaRPr lang="en-CA" dirty="0">
              <a:solidFill>
                <a:schemeClr val="bg1"/>
              </a:solidFill>
            </a:endParaRPr>
          </a:p>
        </p:txBody>
      </p:sp>
    </p:spTree>
    <p:extLst>
      <p:ext uri="{BB962C8B-B14F-4D97-AF65-F5344CB8AC3E}">
        <p14:creationId xmlns:p14="http://schemas.microsoft.com/office/powerpoint/2010/main" val="2909957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Evaluation in </a:t>
            </a:r>
            <a:r>
              <a:rPr lang="en-GB" sz="3200" b="1" dirty="0" smtClean="0"/>
              <a:t>Mexico</a:t>
            </a:r>
            <a:endParaRPr lang="en-GB" sz="3200" b="1" dirty="0"/>
          </a:p>
        </p:txBody>
      </p:sp>
      <p:sp>
        <p:nvSpPr>
          <p:cNvPr id="3" name="Content Placeholder 2"/>
          <p:cNvSpPr>
            <a:spLocks noGrp="1"/>
          </p:cNvSpPr>
          <p:nvPr>
            <p:ph idx="1"/>
          </p:nvPr>
        </p:nvSpPr>
        <p:spPr/>
        <p:txBody>
          <a:bodyPr/>
          <a:lstStyle/>
          <a:p>
            <a:pPr marL="268288" lvl="1" indent="-268288">
              <a:spcBef>
                <a:spcPts val="0"/>
              </a:spcBef>
            </a:pPr>
            <a:r>
              <a:rPr lang="en-CA" sz="1800" dirty="0">
                <a:latin typeface="Arial" panose="020B0604020202020204" pitchFamily="34" charset="0"/>
                <a:cs typeface="Arial" panose="020B0604020202020204" pitchFamily="34" charset="0"/>
              </a:rPr>
              <a:t>Region:</a:t>
            </a:r>
            <a:r>
              <a:rPr lang="en-CA" sz="1800" dirty="0">
                <a:solidFill>
                  <a:srgbClr val="FF0000"/>
                </a:solidFill>
                <a:latin typeface="Arial" panose="020B0604020202020204" pitchFamily="34" charset="0"/>
                <a:cs typeface="Arial" panose="020B0604020202020204" pitchFamily="34" charset="0"/>
              </a:rPr>
              <a:t> Mexico</a:t>
            </a:r>
            <a:r>
              <a:rPr lang="en-CA" sz="1800" dirty="0">
                <a:latin typeface="Arial" panose="020B0604020202020204" pitchFamily="34" charset="0"/>
                <a:cs typeface="Arial" panose="020B0604020202020204" pitchFamily="34" charset="0"/>
              </a:rPr>
              <a:t> </a:t>
            </a:r>
          </a:p>
          <a:p>
            <a:pPr marL="268288" lvl="1" indent="-268288">
              <a:spcBef>
                <a:spcPts val="0"/>
              </a:spcBef>
            </a:pPr>
            <a:r>
              <a:rPr lang="en-CA" sz="1800" dirty="0">
                <a:latin typeface="Arial" panose="020B0604020202020204" pitchFamily="34" charset="0"/>
                <a:cs typeface="Arial" panose="020B0604020202020204" pitchFamily="34" charset="0"/>
              </a:rPr>
              <a:t>Datum/adjustment: </a:t>
            </a:r>
            <a:r>
              <a:rPr lang="en-CA" sz="1800" dirty="0">
                <a:solidFill>
                  <a:srgbClr val="FF0000"/>
                </a:solidFill>
                <a:latin typeface="Arial" panose="020B0604020202020204" pitchFamily="34" charset="0"/>
                <a:cs typeface="Arial" panose="020B0604020202020204" pitchFamily="34" charset="0"/>
              </a:rPr>
              <a:t>NAVD88</a:t>
            </a:r>
            <a:r>
              <a:rPr lang="en-CA" sz="1800" dirty="0">
                <a:latin typeface="Arial" panose="020B0604020202020204" pitchFamily="34" charset="0"/>
                <a:cs typeface="Arial" panose="020B0604020202020204" pitchFamily="34" charset="0"/>
              </a:rPr>
              <a:t> </a:t>
            </a:r>
          </a:p>
          <a:p>
            <a:pPr marL="268288" lvl="1" indent="-268288">
              <a:spcBef>
                <a:spcPts val="0"/>
              </a:spcBef>
            </a:pPr>
            <a:r>
              <a:rPr lang="en-CA" sz="1800" dirty="0">
                <a:latin typeface="Arial" panose="020B0604020202020204" pitchFamily="34" charset="0"/>
                <a:cs typeface="Arial" panose="020B0604020202020204" pitchFamily="34" charset="0"/>
              </a:rPr>
              <a:t>Number of points: </a:t>
            </a:r>
            <a:r>
              <a:rPr lang="en-CA" sz="1800" dirty="0">
                <a:solidFill>
                  <a:srgbClr val="FF0000"/>
                </a:solidFill>
                <a:latin typeface="Arial" panose="020B0604020202020204" pitchFamily="34" charset="0"/>
                <a:cs typeface="Arial" panose="020B0604020202020204" pitchFamily="34" charset="0"/>
              </a:rPr>
              <a:t>744</a:t>
            </a:r>
          </a:p>
          <a:p>
            <a:pPr marL="268288" lvl="1" indent="-268288">
              <a:spcBef>
                <a:spcPts val="0"/>
              </a:spcBef>
            </a:pPr>
            <a:r>
              <a:rPr lang="en-CA" sz="1800" dirty="0">
                <a:latin typeface="Arial" panose="020B0604020202020204" pitchFamily="34" charset="0"/>
                <a:cs typeface="Arial" panose="020B0604020202020204" pitchFamily="34" charset="0"/>
              </a:rPr>
              <a:t>Parametric model: </a:t>
            </a:r>
            <a:r>
              <a:rPr lang="en-CA" sz="1800" dirty="0">
                <a:solidFill>
                  <a:srgbClr val="FF0000"/>
                </a:solidFill>
                <a:latin typeface="Arial" panose="020B0604020202020204" pitchFamily="34" charset="0"/>
                <a:cs typeface="Arial" panose="020B0604020202020204" pitchFamily="34" charset="0"/>
              </a:rPr>
              <a:t>A plane</a:t>
            </a:r>
          </a:p>
          <a:p>
            <a:pPr marL="268288" lvl="1" indent="-268288">
              <a:spcBef>
                <a:spcPts val="0"/>
              </a:spcBef>
            </a:pPr>
            <a:r>
              <a:rPr lang="en-CA" sz="1800" dirty="0">
                <a:latin typeface="Arial" panose="020B0604020202020204" pitchFamily="34" charset="0"/>
                <a:cs typeface="Arial" panose="020B0604020202020204" pitchFamily="34" charset="0"/>
              </a:rPr>
              <a:t>Max usable DO:</a:t>
            </a:r>
            <a:r>
              <a:rPr lang="en-CA" sz="1800" dirty="0">
                <a:solidFill>
                  <a:srgbClr val="FF0000"/>
                </a:solidFill>
                <a:latin typeface="Arial" panose="020B0604020202020204" pitchFamily="34" charset="0"/>
                <a:cs typeface="Arial" panose="020B0604020202020204" pitchFamily="34" charset="0"/>
              </a:rPr>
              <a:t> 280</a:t>
            </a:r>
            <a:endParaRPr lang="en-CA"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568" y="2636912"/>
            <a:ext cx="3730337" cy="342692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636912"/>
            <a:ext cx="3709555" cy="342692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cxnSp>
        <p:nvCxnSpPr>
          <p:cNvPr id="9" name="Straight Arrow Connector 8"/>
          <p:cNvCxnSpPr/>
          <p:nvPr/>
        </p:nvCxnSpPr>
        <p:spPr>
          <a:xfrm flipV="1">
            <a:off x="7812360" y="4509120"/>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68344" y="4849415"/>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280</a:t>
            </a:r>
            <a:endParaRPr lang="en-CA" sz="1400" b="1" dirty="0">
              <a:solidFill>
                <a:srgbClr val="FF0000"/>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3923928" y="4489375"/>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29136" y="4777407"/>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280</a:t>
            </a:r>
            <a:endParaRPr lang="en-CA" sz="14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4355976" y="6437054"/>
            <a:ext cx="576064" cy="369332"/>
          </a:xfrm>
          <a:prstGeom prst="rect">
            <a:avLst/>
          </a:prstGeom>
          <a:noFill/>
        </p:spPr>
        <p:txBody>
          <a:bodyPr wrap="square" rtlCol="0">
            <a:spAutoFit/>
          </a:bodyPr>
          <a:lstStyle/>
          <a:p>
            <a:r>
              <a:rPr lang="en-CA" dirty="0" smtClean="0">
                <a:solidFill>
                  <a:schemeClr val="bg1"/>
                </a:solidFill>
              </a:rPr>
              <a:t> 10</a:t>
            </a:r>
            <a:endParaRPr lang="en-CA" dirty="0">
              <a:solidFill>
                <a:schemeClr val="bg1"/>
              </a:solidFill>
            </a:endParaRPr>
          </a:p>
        </p:txBody>
      </p:sp>
    </p:spTree>
    <p:extLst>
      <p:ext uri="{BB962C8B-B14F-4D97-AF65-F5344CB8AC3E}">
        <p14:creationId xmlns:p14="http://schemas.microsoft.com/office/powerpoint/2010/main" val="53226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408712" cy="724942"/>
          </a:xfrm>
        </p:spPr>
        <p:txBody>
          <a:bodyPr/>
          <a:lstStyle/>
          <a:p>
            <a:r>
              <a:rPr lang="en-GB" sz="2800" b="1" dirty="0" smtClean="0"/>
              <a:t>GOCE models’ impact on gravimetric geoid (1/4)</a:t>
            </a:r>
            <a:endParaRPr lang="en-GB" sz="2800" b="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19831" y="1774186"/>
                <a:ext cx="4572000" cy="158280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CA" i="1">
                          <a:latin typeface="Cambria Math"/>
                        </a:rPr>
                        <m:t>𝑁</m:t>
                      </m:r>
                      <m:d>
                        <m:dPr>
                          <m:ctrlPr>
                            <a:rPr lang="en-CA" i="1">
                              <a:latin typeface="Cambria Math"/>
                            </a:rPr>
                          </m:ctrlPr>
                        </m:dPr>
                        <m:e>
                          <m:r>
                            <a:rPr lang="en-CA" i="1">
                              <a:latin typeface="Cambria Math"/>
                            </a:rPr>
                            <m:t>Ω</m:t>
                          </m:r>
                        </m:e>
                      </m:d>
                      <m:r>
                        <a:rPr lang="en-CA" i="1">
                          <a:latin typeface="Cambria Math"/>
                        </a:rPr>
                        <m:t>=</m:t>
                      </m:r>
                      <m:sSub>
                        <m:sSubPr>
                          <m:ctrlPr>
                            <a:rPr lang="en-CA" i="1">
                              <a:latin typeface="Cambria Math"/>
                            </a:rPr>
                          </m:ctrlPr>
                        </m:sSubPr>
                        <m:e>
                          <m:r>
                            <a:rPr lang="en-CA" i="1">
                              <a:latin typeface="Cambria Math"/>
                            </a:rPr>
                            <m:t>𝑁</m:t>
                          </m:r>
                        </m:e>
                        <m:sub>
                          <m:r>
                            <a:rPr lang="en-CA" i="1">
                              <a:latin typeface="Cambria Math"/>
                            </a:rPr>
                            <m:t>0</m:t>
                          </m:r>
                        </m:sub>
                      </m:sSub>
                      <m:d>
                        <m:dPr>
                          <m:ctrlPr>
                            <a:rPr lang="en-CA" i="1">
                              <a:latin typeface="Cambria Math"/>
                            </a:rPr>
                          </m:ctrlPr>
                        </m:dPr>
                        <m:e>
                          <m:r>
                            <a:rPr lang="en-CA" i="1">
                              <a:latin typeface="Cambria Math"/>
                            </a:rPr>
                            <m:t>Ω</m:t>
                          </m:r>
                        </m:e>
                      </m:d>
                      <m:r>
                        <a:rPr lang="en-CA" i="1">
                          <a:latin typeface="Cambria Math"/>
                        </a:rPr>
                        <m:t>+</m:t>
                      </m:r>
                      <m:sSub>
                        <m:sSubPr>
                          <m:ctrlPr>
                            <a:rPr lang="en-CA" i="1">
                              <a:latin typeface="Cambria Math"/>
                            </a:rPr>
                          </m:ctrlPr>
                        </m:sSubPr>
                        <m:e>
                          <m:r>
                            <a:rPr lang="en-CA" i="1">
                              <a:latin typeface="Cambria Math"/>
                            </a:rPr>
                            <m:t>𝑁</m:t>
                          </m:r>
                        </m:e>
                        <m:sub>
                          <m:r>
                            <a:rPr lang="en-CA" i="1">
                              <a:latin typeface="Cambria Math"/>
                            </a:rPr>
                            <m:t>1</m:t>
                          </m:r>
                        </m:sub>
                      </m:sSub>
                      <m:d>
                        <m:dPr>
                          <m:ctrlPr>
                            <a:rPr lang="en-CA" i="1">
                              <a:latin typeface="Cambria Math"/>
                            </a:rPr>
                          </m:ctrlPr>
                        </m:dPr>
                        <m:e>
                          <m:r>
                            <a:rPr lang="en-CA" i="1">
                              <a:latin typeface="Cambria Math"/>
                            </a:rPr>
                            <m:t>Ω</m:t>
                          </m:r>
                        </m:e>
                      </m:d>
                      <m:r>
                        <a:rPr lang="en-CA">
                          <a:latin typeface="Cambria Math"/>
                        </a:rPr>
                        <m:t>+</m:t>
                      </m:r>
                      <m:sSub>
                        <m:sSubPr>
                          <m:ctrlPr>
                            <a:rPr lang="en-CA" i="1">
                              <a:latin typeface="Cambria Math"/>
                            </a:rPr>
                          </m:ctrlPr>
                        </m:sSubPr>
                        <m:e>
                          <m:r>
                            <a:rPr lang="en-CA" i="1">
                              <a:latin typeface="Cambria Math"/>
                            </a:rPr>
                            <m:t>𝑁</m:t>
                          </m:r>
                        </m:e>
                        <m:sub>
                          <m:r>
                            <m:rPr>
                              <m:sty m:val="p"/>
                            </m:rPr>
                            <a:rPr lang="en-CA">
                              <a:latin typeface="Cambria Math"/>
                            </a:rPr>
                            <m:t>GGM</m:t>
                          </m:r>
                        </m:sub>
                      </m:sSub>
                      <m:d>
                        <m:dPr>
                          <m:ctrlPr>
                            <a:rPr lang="en-CA" i="1">
                              <a:latin typeface="Cambria Math"/>
                            </a:rPr>
                          </m:ctrlPr>
                        </m:dPr>
                        <m:e>
                          <m:r>
                            <a:rPr lang="en-CA" i="1">
                              <a:latin typeface="Cambria Math"/>
                            </a:rPr>
                            <m:t>Ω</m:t>
                          </m:r>
                        </m:e>
                      </m:d>
                      <m:r>
                        <a:rPr lang="en-CA" i="1">
                          <a:latin typeface="Cambria Math"/>
                        </a:rPr>
                        <m:t>+</m:t>
                      </m:r>
                      <m:f>
                        <m:fPr>
                          <m:ctrlPr>
                            <a:rPr lang="en-CA" i="1">
                              <a:latin typeface="Cambria Math"/>
                            </a:rPr>
                          </m:ctrlPr>
                        </m:fPr>
                        <m:num>
                          <m:r>
                            <a:rPr lang="en-CA" i="1">
                              <a:latin typeface="Cambria Math"/>
                            </a:rPr>
                            <m:t>𝑅</m:t>
                          </m:r>
                        </m:num>
                        <m:den>
                          <m:r>
                            <a:rPr lang="en-CA" i="1">
                              <a:latin typeface="Cambria Math"/>
                            </a:rPr>
                            <m:t>4</m:t>
                          </m:r>
                          <m:r>
                            <a:rPr lang="en-CA" i="1">
                              <a:latin typeface="Cambria Math"/>
                            </a:rPr>
                            <m:t>𝜋𝛾</m:t>
                          </m:r>
                        </m:den>
                      </m:f>
                      <m:nary>
                        <m:naryPr>
                          <m:chr m:val="∬"/>
                          <m:limLoc m:val="undOvr"/>
                          <m:ctrlPr>
                            <a:rPr lang="en-CA" i="1">
                              <a:latin typeface="Cambria Math"/>
                            </a:rPr>
                          </m:ctrlPr>
                        </m:naryPr>
                        <m:sub>
                          <m:sSub>
                            <m:sSubPr>
                              <m:ctrlPr>
                                <a:rPr lang="en-CA" i="1">
                                  <a:latin typeface="Cambria Math"/>
                                </a:rPr>
                              </m:ctrlPr>
                            </m:sSubPr>
                            <m:e>
                              <m:r>
                                <a:rPr lang="en-CA" i="1">
                                  <a:latin typeface="Cambria Math"/>
                                </a:rPr>
                                <m:t>𝜎</m:t>
                              </m:r>
                            </m:e>
                            <m:sub>
                              <m:r>
                                <a:rPr lang="en-CA" i="1">
                                  <a:latin typeface="Cambria Math"/>
                                </a:rPr>
                                <m:t>0</m:t>
                              </m:r>
                            </m:sub>
                          </m:sSub>
                        </m:sub>
                        <m:sup/>
                        <m:e>
                          <m:sSub>
                            <m:sSubPr>
                              <m:ctrlPr>
                                <a:rPr lang="en-CA" i="1">
                                  <a:latin typeface="Cambria Math"/>
                                </a:rPr>
                              </m:ctrlPr>
                            </m:sSubPr>
                            <m:e>
                              <m:r>
                                <a:rPr lang="en-CA" i="1">
                                  <a:latin typeface="Cambria Math"/>
                                </a:rPr>
                                <m:t>𝑆</m:t>
                              </m:r>
                            </m:e>
                            <m:sub>
                              <m:r>
                                <m:rPr>
                                  <m:sty m:val="p"/>
                                </m:rPr>
                                <a:rPr lang="en-CA">
                                  <a:latin typeface="Cambria Math"/>
                                </a:rPr>
                                <m:t>M</m:t>
                              </m:r>
                            </m:sub>
                          </m:sSub>
                          <m:r>
                            <a:rPr lang="en-CA" i="1">
                              <a:latin typeface="Cambria Math"/>
                            </a:rPr>
                            <m:t>(</m:t>
                          </m:r>
                          <m:r>
                            <a:rPr lang="en-CA" i="1">
                              <a:latin typeface="Cambria Math"/>
                            </a:rPr>
                            <m:t>𝜓</m:t>
                          </m:r>
                          <m:r>
                            <a:rPr lang="en-CA" i="1">
                              <a:latin typeface="Cambria Math"/>
                            </a:rPr>
                            <m:t>)</m:t>
                          </m:r>
                          <m:d>
                            <m:dPr>
                              <m:begChr m:val="["/>
                              <m:endChr m:val="]"/>
                              <m:ctrlPr>
                                <a:rPr lang="en-CA" i="1">
                                  <a:latin typeface="Cambria Math"/>
                                </a:rPr>
                              </m:ctrlPr>
                            </m:dPr>
                            <m:e>
                              <m:r>
                                <a:rPr lang="en-CA" i="1">
                                  <a:latin typeface="Cambria Math"/>
                                </a:rPr>
                                <m:t>𝛥</m:t>
                              </m:r>
                              <m:r>
                                <a:rPr lang="en-CA" i="1">
                                  <a:latin typeface="Cambria Math"/>
                                </a:rPr>
                                <m:t>𝑔</m:t>
                              </m:r>
                              <m:d>
                                <m:dPr>
                                  <m:ctrlPr>
                                    <a:rPr lang="en-CA" i="1">
                                      <a:latin typeface="Cambria Math"/>
                                    </a:rPr>
                                  </m:ctrlPr>
                                </m:dPr>
                                <m:e>
                                  <m:sSup>
                                    <m:sSupPr>
                                      <m:ctrlPr>
                                        <a:rPr lang="en-CA" i="1">
                                          <a:latin typeface="Cambria Math"/>
                                        </a:rPr>
                                      </m:ctrlPr>
                                    </m:sSupPr>
                                    <m:e>
                                      <m:r>
                                        <a:rPr lang="en-CA" i="1">
                                          <a:latin typeface="Cambria Math"/>
                                        </a:rPr>
                                        <m:t>Ω</m:t>
                                      </m:r>
                                    </m:e>
                                    <m:sup>
                                      <m:r>
                                        <a:rPr lang="en-CA" i="1">
                                          <a:latin typeface="Cambria Math"/>
                                        </a:rPr>
                                        <m:t>′</m:t>
                                      </m:r>
                                    </m:sup>
                                  </m:sSup>
                                </m:e>
                              </m:d>
                              <m:r>
                                <a:rPr lang="en-CA" i="1">
                                  <a:latin typeface="Cambria Math"/>
                                </a:rPr>
                                <m:t>−</m:t>
                              </m:r>
                              <m:r>
                                <a:rPr lang="en-CA" i="1">
                                  <a:latin typeface="Cambria Math"/>
                                </a:rPr>
                                <m:t>𝛥</m:t>
                              </m:r>
                              <m:sSub>
                                <m:sSubPr>
                                  <m:ctrlPr>
                                    <a:rPr lang="en-CA" i="1">
                                      <a:latin typeface="Cambria Math"/>
                                    </a:rPr>
                                  </m:ctrlPr>
                                </m:sSubPr>
                                <m:e>
                                  <m:r>
                                    <a:rPr lang="en-CA" i="1">
                                      <a:latin typeface="Cambria Math"/>
                                    </a:rPr>
                                    <m:t>𝑔</m:t>
                                  </m:r>
                                </m:e>
                                <m:sub>
                                  <m:r>
                                    <m:rPr>
                                      <m:sty m:val="p"/>
                                    </m:rPr>
                                    <a:rPr lang="en-CA">
                                      <a:latin typeface="Cambria Math"/>
                                    </a:rPr>
                                    <m:t>GGM</m:t>
                                  </m:r>
                                </m:sub>
                              </m:sSub>
                              <m:r>
                                <a:rPr lang="en-CA" i="1">
                                  <a:latin typeface="Cambria Math"/>
                                </a:rPr>
                                <m:t>(Ω′)</m:t>
                              </m:r>
                            </m:e>
                          </m:d>
                          <m:r>
                            <a:rPr lang="en-CA" i="1">
                              <a:latin typeface="Cambria Math"/>
                            </a:rPr>
                            <m:t>𝑑</m:t>
                          </m:r>
                          <m:r>
                            <a:rPr lang="en-CA" i="1">
                              <a:latin typeface="Cambria Math"/>
                            </a:rPr>
                            <m:t>𝜎</m:t>
                          </m:r>
                        </m:e>
                      </m:nary>
                    </m:oMath>
                  </m:oMathPara>
                </a14:m>
                <a:endParaRPr lang="en-CA" dirty="0"/>
              </a:p>
            </p:txBody>
          </p:sp>
        </mc:Choice>
        <mc:Fallback xmlns="">
          <p:sp>
            <p:nvSpPr>
              <p:cNvPr id="9" name="Rectangle 8"/>
              <p:cNvSpPr>
                <a:spLocks noRot="1" noChangeAspect="1" noMove="1" noResize="1" noEditPoints="1" noAdjustHandles="1" noChangeArrowheads="1" noChangeShapeType="1" noTextEdit="1"/>
              </p:cNvSpPr>
              <p:nvPr/>
            </p:nvSpPr>
            <p:spPr>
              <a:xfrm>
                <a:off x="119831" y="1774186"/>
                <a:ext cx="4572000" cy="1582806"/>
              </a:xfrm>
              <a:prstGeom prst="rect">
                <a:avLst/>
              </a:prstGeom>
              <a:blipFill rotWithShape="1">
                <a:blip r:embed="rId4" cstate="print"/>
                <a:stretch>
                  <a:fillRect b="-403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85327" y="4168778"/>
                <a:ext cx="3574055" cy="84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r>
                            <a:rPr lang="en-CA" i="1">
                              <a:latin typeface="Cambria Math"/>
                            </a:rPr>
                            <m:t>𝑆</m:t>
                          </m:r>
                        </m:e>
                        <m:sub>
                          <m:r>
                            <m:rPr>
                              <m:sty m:val="p"/>
                            </m:rPr>
                            <a:rPr lang="en-CA">
                              <a:latin typeface="Cambria Math"/>
                            </a:rPr>
                            <m:t>M</m:t>
                          </m:r>
                        </m:sub>
                      </m:sSub>
                      <m:d>
                        <m:dPr>
                          <m:ctrlPr>
                            <a:rPr lang="en-CA" i="1">
                              <a:latin typeface="Cambria Math"/>
                            </a:rPr>
                          </m:ctrlPr>
                        </m:dPr>
                        <m:e>
                          <m:r>
                            <a:rPr lang="en-CA" i="1">
                              <a:latin typeface="Cambria Math"/>
                            </a:rPr>
                            <m:t>𝜓</m:t>
                          </m:r>
                        </m:e>
                      </m:d>
                      <m:r>
                        <a:rPr lang="en-CA" i="1">
                          <a:latin typeface="Cambria Math"/>
                        </a:rPr>
                        <m:t>=</m:t>
                      </m:r>
                      <m:nary>
                        <m:naryPr>
                          <m:chr m:val="∑"/>
                          <m:limLoc m:val="undOvr"/>
                          <m:ctrlPr>
                            <a:rPr lang="en-CA" i="1">
                              <a:latin typeface="Cambria Math"/>
                            </a:rPr>
                          </m:ctrlPr>
                        </m:naryPr>
                        <m:sub>
                          <m:r>
                            <a:rPr lang="en-CA" i="1">
                              <a:latin typeface="Cambria Math"/>
                            </a:rPr>
                            <m:t>𝑛</m:t>
                          </m:r>
                          <m:r>
                            <a:rPr lang="en-CA" i="1">
                              <a:latin typeface="Cambria Math"/>
                            </a:rPr>
                            <m:t>=2</m:t>
                          </m:r>
                        </m:sub>
                        <m:sup>
                          <m:r>
                            <a:rPr lang="en-CA" i="1">
                              <a:latin typeface="Cambria Math"/>
                            </a:rPr>
                            <m:t>𝑛𝑥</m:t>
                          </m:r>
                        </m:sup>
                        <m:e>
                          <m:sSub>
                            <m:sSubPr>
                              <m:ctrlPr>
                                <a:rPr lang="en-CA" i="1" smtClean="0">
                                  <a:latin typeface="Cambria Math"/>
                                </a:rPr>
                              </m:ctrlPr>
                            </m:sSubPr>
                            <m:e>
                              <m:r>
                                <a:rPr lang="en-CA" b="0" i="1" smtClean="0">
                                  <a:latin typeface="Cambria Math"/>
                                </a:rPr>
                                <m:t>𝑘</m:t>
                              </m:r>
                            </m:e>
                            <m:sub>
                              <m:r>
                                <a:rPr lang="en-CA" b="0" i="1" smtClean="0">
                                  <a:latin typeface="Cambria Math"/>
                                </a:rPr>
                                <m:t>𝑛</m:t>
                              </m:r>
                            </m:sub>
                          </m:sSub>
                          <m:f>
                            <m:fPr>
                              <m:ctrlPr>
                                <a:rPr lang="en-CA" i="1">
                                  <a:latin typeface="Cambria Math"/>
                                </a:rPr>
                              </m:ctrlPr>
                            </m:fPr>
                            <m:num>
                              <m:r>
                                <a:rPr lang="en-CA" i="1">
                                  <a:latin typeface="Cambria Math"/>
                                </a:rPr>
                                <m:t>2</m:t>
                              </m:r>
                              <m:r>
                                <a:rPr lang="en-CA" i="1">
                                  <a:latin typeface="Cambria Math"/>
                                </a:rPr>
                                <m:t>𝑛</m:t>
                              </m:r>
                              <m:r>
                                <a:rPr lang="en-CA" i="1">
                                  <a:latin typeface="Cambria Math"/>
                                </a:rPr>
                                <m:t>+1</m:t>
                              </m:r>
                            </m:num>
                            <m:den>
                              <m:r>
                                <a:rPr lang="en-CA" i="1">
                                  <a:latin typeface="Cambria Math"/>
                                </a:rPr>
                                <m:t>𝑛</m:t>
                              </m:r>
                              <m:r>
                                <a:rPr lang="en-CA" i="1">
                                  <a:latin typeface="Cambria Math"/>
                                </a:rPr>
                                <m:t>−1</m:t>
                              </m:r>
                            </m:den>
                          </m:f>
                        </m:e>
                      </m:nary>
                      <m:sSub>
                        <m:sSubPr>
                          <m:ctrlPr>
                            <a:rPr lang="en-CA" i="1">
                              <a:latin typeface="Cambria Math"/>
                            </a:rPr>
                          </m:ctrlPr>
                        </m:sSubPr>
                        <m:e>
                          <m:r>
                            <a:rPr lang="en-CA" i="1">
                              <a:latin typeface="Cambria Math"/>
                            </a:rPr>
                            <m:t>𝑃</m:t>
                          </m:r>
                        </m:e>
                        <m:sub>
                          <m:r>
                            <a:rPr lang="en-CA" i="1">
                              <a:latin typeface="Cambria Math"/>
                            </a:rPr>
                            <m:t>𝑛</m:t>
                          </m:r>
                        </m:sub>
                      </m:sSub>
                      <m:r>
                        <a:rPr lang="en-CA" i="1">
                          <a:latin typeface="Cambria Math"/>
                        </a:rPr>
                        <m:t>(</m:t>
                      </m:r>
                      <m:r>
                        <a:rPr lang="en-CA" i="1">
                          <a:latin typeface="Cambria Math"/>
                        </a:rPr>
                        <m:t>𝑐𝑜𝑠</m:t>
                      </m:r>
                      <m:r>
                        <a:rPr lang="en-CA" i="1">
                          <a:latin typeface="Cambria Math"/>
                        </a:rPr>
                        <m:t>𝜓</m:t>
                      </m:r>
                      <m:r>
                        <a:rPr lang="en-CA" i="1">
                          <a:latin typeface="Cambria Math"/>
                        </a:rPr>
                        <m:t>)</m:t>
                      </m:r>
                    </m:oMath>
                  </m:oMathPara>
                </a14:m>
                <a:endParaRPr lang="en-CA" dirty="0"/>
              </a:p>
            </p:txBody>
          </p:sp>
        </mc:Choice>
        <mc:Fallback xmlns="">
          <p:sp>
            <p:nvSpPr>
              <p:cNvPr id="10" name="Rectangle 9"/>
              <p:cNvSpPr>
                <a:spLocks noRot="1" noChangeAspect="1" noMove="1" noResize="1" noEditPoints="1" noAdjustHandles="1" noChangeArrowheads="1" noChangeShapeType="1" noTextEdit="1"/>
              </p:cNvSpPr>
              <p:nvPr/>
            </p:nvSpPr>
            <p:spPr>
              <a:xfrm>
                <a:off x="685327" y="4168778"/>
                <a:ext cx="3574055" cy="844398"/>
              </a:xfrm>
              <a:prstGeom prst="rect">
                <a:avLst/>
              </a:prstGeom>
              <a:blipFill rotWithShape="1">
                <a:blip r:embed="rId5" cstate="print"/>
                <a:stretch>
                  <a:fillRect/>
                </a:stretch>
              </a:blipFill>
            </p:spPr>
            <p:txBody>
              <a:bodyPr/>
              <a:lstStyle/>
              <a:p>
                <a:r>
                  <a:rPr lang="en-CA">
                    <a:noFill/>
                  </a:rPr>
                  <a:t> </a:t>
                </a:r>
              </a:p>
            </p:txBody>
          </p:sp>
        </mc:Fallback>
      </mc:AlternateContent>
      <p:sp>
        <p:nvSpPr>
          <p:cNvPr id="11" name="TextBox 10"/>
          <p:cNvSpPr txBox="1"/>
          <p:nvPr/>
        </p:nvSpPr>
        <p:spPr>
          <a:xfrm>
            <a:off x="608724" y="1268760"/>
            <a:ext cx="3736920" cy="369332"/>
          </a:xfrm>
          <a:prstGeom prst="rect">
            <a:avLst/>
          </a:prstGeom>
          <a:noFill/>
        </p:spPr>
        <p:txBody>
          <a:bodyPr wrap="none" rtlCol="0">
            <a:spAutoFit/>
          </a:bodyPr>
          <a:lstStyle/>
          <a:p>
            <a:r>
              <a:rPr lang="en-CA" u="sng" dirty="0" smtClean="0">
                <a:solidFill>
                  <a:srgbClr val="002060"/>
                </a:solidFill>
                <a:latin typeface="Arial" panose="020B0604020202020204" pitchFamily="34" charset="0"/>
                <a:cs typeface="Arial" panose="020B0604020202020204" pitchFamily="34" charset="0"/>
              </a:rPr>
              <a:t>Remove-compute-restore scheme</a:t>
            </a:r>
            <a:r>
              <a:rPr lang="en-CA" u="sng" dirty="0" smtClean="0">
                <a:solidFill>
                  <a:srgbClr val="002060"/>
                </a:solidFill>
                <a:latin typeface="Times New Roman" panose="02020603050405020304" pitchFamily="18" charset="0"/>
                <a:cs typeface="Times New Roman" panose="02020603050405020304" pitchFamily="18" charset="0"/>
              </a:rPr>
              <a:t>:</a:t>
            </a:r>
            <a:endParaRPr lang="en-CA" u="sng"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1560" y="3573016"/>
            <a:ext cx="2804999" cy="369332"/>
          </a:xfrm>
          <a:prstGeom prst="rect">
            <a:avLst/>
          </a:prstGeom>
          <a:noFill/>
        </p:spPr>
        <p:txBody>
          <a:bodyPr wrap="none" rtlCol="0">
            <a:spAutoFit/>
          </a:bodyPr>
          <a:lstStyle/>
          <a:p>
            <a:r>
              <a:rPr lang="en-CA" u="sng" dirty="0" smtClean="0">
                <a:solidFill>
                  <a:srgbClr val="002060"/>
                </a:solidFill>
                <a:latin typeface="Arial" panose="020B0604020202020204" pitchFamily="34" charset="0"/>
                <a:cs typeface="Arial" panose="020B0604020202020204" pitchFamily="34" charset="0"/>
              </a:rPr>
              <a:t>Modified Stokes’ function:</a:t>
            </a:r>
            <a:endParaRPr lang="en-CA" u="sng"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661546" y="5373216"/>
            <a:ext cx="2454518" cy="369332"/>
          </a:xfrm>
          <a:prstGeom prst="rect">
            <a:avLst/>
          </a:prstGeom>
          <a:noFill/>
        </p:spPr>
        <p:txBody>
          <a:bodyPr wrap="none" rtlCol="0">
            <a:spAutoFit/>
          </a:bodyPr>
          <a:lstStyle/>
          <a:p>
            <a:r>
              <a:rPr lang="en-CA" u="sng" dirty="0" smtClean="0">
                <a:solidFill>
                  <a:srgbClr val="002060"/>
                </a:solidFill>
                <a:latin typeface="Arial" panose="020B0604020202020204" pitchFamily="34" charset="0"/>
                <a:cs typeface="Arial" panose="020B0604020202020204" pitchFamily="34" charset="0"/>
              </a:rPr>
              <a:t>Modification degree: </a:t>
            </a:r>
            <a:r>
              <a:rPr lang="en-CA" dirty="0" smtClean="0">
                <a:solidFill>
                  <a:srgbClr val="002060"/>
                </a:solidFill>
                <a:latin typeface="Arial" panose="020B0604020202020204" pitchFamily="34" charset="0"/>
                <a:cs typeface="Arial" panose="020B0604020202020204" pitchFamily="34" charset="0"/>
              </a:rPr>
              <a:t>L</a:t>
            </a:r>
            <a:endParaRPr lang="en-CA"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2000" y="1822059"/>
            <a:ext cx="4431983" cy="2768918"/>
          </a:xfrm>
          <a:prstGeom prst="rect">
            <a:avLst/>
          </a:prstGeom>
        </p:spPr>
      </p:pic>
      <p:sp>
        <p:nvSpPr>
          <p:cNvPr id="15" name="TextBox 14"/>
          <p:cNvSpPr txBox="1"/>
          <p:nvPr/>
        </p:nvSpPr>
        <p:spPr>
          <a:xfrm>
            <a:off x="4355976" y="6437054"/>
            <a:ext cx="648072" cy="369332"/>
          </a:xfrm>
          <a:prstGeom prst="rect">
            <a:avLst/>
          </a:prstGeom>
          <a:noFill/>
        </p:spPr>
        <p:txBody>
          <a:bodyPr wrap="square" rtlCol="0">
            <a:spAutoFit/>
          </a:bodyPr>
          <a:lstStyle/>
          <a:p>
            <a:r>
              <a:rPr lang="en-CA" dirty="0" smtClean="0">
                <a:solidFill>
                  <a:schemeClr val="bg1"/>
                </a:solidFill>
              </a:rPr>
              <a:t> 11</a:t>
            </a:r>
            <a:endParaRPr lang="en-CA" dirty="0">
              <a:solidFill>
                <a:schemeClr val="bg1"/>
              </a:solidFill>
            </a:endParaRPr>
          </a:p>
        </p:txBody>
      </p:sp>
    </p:spTree>
    <p:extLst>
      <p:ext uri="{BB962C8B-B14F-4D97-AF65-F5344CB8AC3E}">
        <p14:creationId xmlns:p14="http://schemas.microsoft.com/office/powerpoint/2010/main" val="2532378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sp>
        <p:nvSpPr>
          <p:cNvPr id="15" name="Title 1"/>
          <p:cNvSpPr txBox="1">
            <a:spLocks/>
          </p:cNvSpPr>
          <p:nvPr/>
        </p:nvSpPr>
        <p:spPr>
          <a:xfrm>
            <a:off x="485775" y="1124744"/>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solidFill>
                  <a:srgbClr val="002060"/>
                </a:solidFill>
                <a:latin typeface="Arial" panose="020B0604020202020204" pitchFamily="34" charset="0"/>
                <a:cs typeface="Arial" panose="020B0604020202020204" pitchFamily="34" charset="0"/>
              </a:rPr>
              <a:t>Geoid differences between</a:t>
            </a:r>
          </a:p>
          <a:p>
            <a:r>
              <a:rPr lang="en-CA" sz="1600" dirty="0" smtClean="0">
                <a:solidFill>
                  <a:srgbClr val="002060"/>
                </a:solidFill>
                <a:latin typeface="Arial" panose="020B0604020202020204" pitchFamily="34" charset="0"/>
                <a:cs typeface="Arial" panose="020B0604020202020204" pitchFamily="34" charset="0"/>
              </a:rPr>
              <a:t>M036 (Terrestrial data+DIR_R5+</a:t>
            </a:r>
            <a:r>
              <a:rPr lang="en-CA" sz="1600" dirty="0" smtClean="0">
                <a:solidFill>
                  <a:srgbClr val="FF0000"/>
                </a:solidFill>
                <a:latin typeface="Arial" panose="020B0604020202020204" pitchFamily="34" charset="0"/>
                <a:cs typeface="Arial" panose="020B0604020202020204" pitchFamily="34" charset="0"/>
              </a:rPr>
              <a:t>L210</a:t>
            </a:r>
            <a:r>
              <a:rPr lang="en-CA" sz="1600" dirty="0" smtClean="0">
                <a:solidFill>
                  <a:srgbClr val="002060"/>
                </a:solidFill>
                <a:latin typeface="Arial" panose="020B0604020202020204" pitchFamily="34" charset="0"/>
                <a:cs typeface="Arial" panose="020B0604020202020204" pitchFamily="34" charset="0"/>
              </a:rPr>
              <a:t>) and</a:t>
            </a:r>
          </a:p>
          <a:p>
            <a:r>
              <a:rPr lang="en-CA" sz="1600" dirty="0" smtClean="0">
                <a:solidFill>
                  <a:srgbClr val="002060"/>
                </a:solidFill>
                <a:latin typeface="Arial" panose="020B0604020202020204" pitchFamily="34" charset="0"/>
                <a:cs typeface="Arial" panose="020B0604020202020204" pitchFamily="34" charset="0"/>
              </a:rPr>
              <a:t>CGG2013 (Terrestrial data + EIGEN-6C3stat+</a:t>
            </a:r>
            <a:r>
              <a:rPr lang="en-CA" sz="1600" dirty="0" smtClean="0">
                <a:solidFill>
                  <a:srgbClr val="FF0000"/>
                </a:solidFill>
                <a:latin typeface="Arial" panose="020B0604020202020204" pitchFamily="34" charset="0"/>
                <a:cs typeface="Arial" panose="020B0604020202020204" pitchFamily="34" charset="0"/>
              </a:rPr>
              <a:t>L180</a:t>
            </a:r>
            <a:r>
              <a:rPr lang="en-CA" sz="1600" dirty="0" smtClean="0">
                <a:solidFill>
                  <a:srgbClr val="002060"/>
                </a:solidFill>
                <a:latin typeface="Arial" panose="020B0604020202020204" pitchFamily="34" charset="0"/>
                <a:cs typeface="Arial" panose="020B0604020202020204" pitchFamily="34" charset="0"/>
              </a:rPr>
              <a:t>)</a:t>
            </a:r>
            <a:endParaRPr lang="en-CA" sz="1600" dirty="0">
              <a:solidFill>
                <a:srgbClr val="002060"/>
              </a:solidFill>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1595" y="2276872"/>
            <a:ext cx="6537960" cy="367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a:spLocks noGrp="1"/>
          </p:cNvSpPr>
          <p:nvPr>
            <p:ph type="title"/>
          </p:nvPr>
        </p:nvSpPr>
        <p:spPr>
          <a:xfrm>
            <a:off x="1259632" y="188640"/>
            <a:ext cx="6408712" cy="724942"/>
          </a:xfrm>
        </p:spPr>
        <p:txBody>
          <a:bodyPr/>
          <a:lstStyle/>
          <a:p>
            <a:r>
              <a:rPr lang="en-GB" sz="2800" b="1" dirty="0" smtClean="0"/>
              <a:t>GOCE models’ impact on gravimetric geoid (2/4)</a:t>
            </a:r>
            <a:endParaRPr lang="en-GB" sz="2800" b="1" dirty="0"/>
          </a:p>
        </p:txBody>
      </p:sp>
      <p:sp>
        <p:nvSpPr>
          <p:cNvPr id="6" name="TextBox 5"/>
          <p:cNvSpPr txBox="1"/>
          <p:nvPr/>
        </p:nvSpPr>
        <p:spPr>
          <a:xfrm>
            <a:off x="4355976" y="6437054"/>
            <a:ext cx="504056" cy="369332"/>
          </a:xfrm>
          <a:prstGeom prst="rect">
            <a:avLst/>
          </a:prstGeom>
          <a:noFill/>
        </p:spPr>
        <p:txBody>
          <a:bodyPr wrap="square" rtlCol="0">
            <a:spAutoFit/>
          </a:bodyPr>
          <a:lstStyle/>
          <a:p>
            <a:r>
              <a:rPr lang="en-CA" dirty="0" smtClean="0">
                <a:solidFill>
                  <a:schemeClr val="bg1"/>
                </a:solidFill>
              </a:rPr>
              <a:t> 12</a:t>
            </a:r>
            <a:endParaRPr lang="en-CA" dirty="0">
              <a:solidFill>
                <a:schemeClr val="bg1"/>
              </a:solidFill>
            </a:endParaRPr>
          </a:p>
        </p:txBody>
      </p:sp>
    </p:spTree>
    <p:extLst>
      <p:ext uri="{BB962C8B-B14F-4D97-AF65-F5344CB8AC3E}">
        <p14:creationId xmlns:p14="http://schemas.microsoft.com/office/powerpoint/2010/main" val="151919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666" r="8667"/>
          <a:stretch/>
        </p:blipFill>
        <p:spPr bwMode="auto">
          <a:xfrm>
            <a:off x="539552" y="1616224"/>
            <a:ext cx="7872684" cy="475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1268760"/>
            <a:ext cx="6984776" cy="369332"/>
          </a:xfrm>
          <a:prstGeom prst="rect">
            <a:avLst/>
          </a:prstGeom>
          <a:noFill/>
        </p:spPr>
        <p:txBody>
          <a:bodyPr wrap="square" rtlCol="0">
            <a:spAutoFit/>
          </a:bodyPr>
          <a:lstStyle/>
          <a:p>
            <a:pPr algn="ctr"/>
            <a:r>
              <a:rPr lang="en-CA" dirty="0" smtClean="0">
                <a:latin typeface="Arial" panose="020B0604020202020204" pitchFamily="34" charset="0"/>
                <a:cs typeface="Arial" panose="020B0604020202020204" pitchFamily="34" charset="0"/>
              </a:rPr>
              <a:t>GNSS-levelling comparisons for release 4 and 5 of DIR models</a:t>
            </a:r>
            <a:endParaRPr lang="en-CA"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1259632" y="188640"/>
            <a:ext cx="6408712" cy="724942"/>
          </a:xfrm>
        </p:spPr>
        <p:txBody>
          <a:bodyPr/>
          <a:lstStyle/>
          <a:p>
            <a:r>
              <a:rPr lang="en-GB" sz="2800" b="1" dirty="0" smtClean="0"/>
              <a:t>GOCE models’ impact on gravimetric geoid (3/4)</a:t>
            </a:r>
            <a:endParaRPr lang="en-GB" sz="2800" b="1" dirty="0"/>
          </a:p>
        </p:txBody>
      </p:sp>
      <p:sp>
        <p:nvSpPr>
          <p:cNvPr id="7" name="TextBox 6"/>
          <p:cNvSpPr txBox="1"/>
          <p:nvPr/>
        </p:nvSpPr>
        <p:spPr>
          <a:xfrm>
            <a:off x="4355976" y="6437054"/>
            <a:ext cx="504056" cy="369332"/>
          </a:xfrm>
          <a:prstGeom prst="rect">
            <a:avLst/>
          </a:prstGeom>
          <a:noFill/>
        </p:spPr>
        <p:txBody>
          <a:bodyPr wrap="square" rtlCol="0">
            <a:spAutoFit/>
          </a:bodyPr>
          <a:lstStyle/>
          <a:p>
            <a:r>
              <a:rPr lang="en-CA" dirty="0" smtClean="0">
                <a:solidFill>
                  <a:schemeClr val="bg1"/>
                </a:solidFill>
              </a:rPr>
              <a:t> 13</a:t>
            </a:r>
            <a:endParaRPr lang="en-CA" dirty="0">
              <a:solidFill>
                <a:schemeClr val="bg1"/>
              </a:solidFill>
            </a:endParaRPr>
          </a:p>
        </p:txBody>
      </p:sp>
    </p:spTree>
    <p:extLst>
      <p:ext uri="{BB962C8B-B14F-4D97-AF65-F5344CB8AC3E}">
        <p14:creationId xmlns:p14="http://schemas.microsoft.com/office/powerpoint/2010/main" val="832550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666" r="8667"/>
          <a:stretch/>
        </p:blipFill>
        <p:spPr bwMode="auto">
          <a:xfrm>
            <a:off x="539552" y="1623550"/>
            <a:ext cx="7872684" cy="475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1600" y="1268760"/>
            <a:ext cx="6984776" cy="369332"/>
          </a:xfrm>
          <a:prstGeom prst="rect">
            <a:avLst/>
          </a:prstGeom>
          <a:noFill/>
        </p:spPr>
        <p:txBody>
          <a:bodyPr wrap="square" rtlCol="0">
            <a:spAutoFit/>
          </a:bodyPr>
          <a:lstStyle/>
          <a:p>
            <a:pPr algn="ctr"/>
            <a:r>
              <a:rPr lang="en-CA" dirty="0" smtClean="0">
                <a:latin typeface="Arial" panose="020B0604020202020204" pitchFamily="34" charset="0"/>
                <a:cs typeface="Arial" panose="020B0604020202020204" pitchFamily="34" charset="0"/>
              </a:rPr>
              <a:t>GNSS-levelling comparisons for release 4 and 5 of TIM models</a:t>
            </a:r>
            <a:endParaRPr lang="en-CA"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259632" y="188640"/>
            <a:ext cx="6408712" cy="724942"/>
          </a:xfrm>
        </p:spPr>
        <p:txBody>
          <a:bodyPr/>
          <a:lstStyle/>
          <a:p>
            <a:r>
              <a:rPr lang="en-GB" sz="2800" b="1" dirty="0" smtClean="0"/>
              <a:t>GOCE models’ impact on gravimetric geoid (4/4)</a:t>
            </a:r>
            <a:endParaRPr lang="en-GB" sz="2800" b="1" dirty="0"/>
          </a:p>
        </p:txBody>
      </p:sp>
      <p:sp>
        <p:nvSpPr>
          <p:cNvPr id="6" name="TextBox 5"/>
          <p:cNvSpPr txBox="1"/>
          <p:nvPr/>
        </p:nvSpPr>
        <p:spPr>
          <a:xfrm>
            <a:off x="4355976" y="6437054"/>
            <a:ext cx="504056" cy="369332"/>
          </a:xfrm>
          <a:prstGeom prst="rect">
            <a:avLst/>
          </a:prstGeom>
          <a:noFill/>
        </p:spPr>
        <p:txBody>
          <a:bodyPr wrap="square" rtlCol="0">
            <a:spAutoFit/>
          </a:bodyPr>
          <a:lstStyle/>
          <a:p>
            <a:r>
              <a:rPr lang="en-CA" dirty="0" smtClean="0">
                <a:solidFill>
                  <a:schemeClr val="bg1"/>
                </a:solidFill>
              </a:rPr>
              <a:t> 14</a:t>
            </a:r>
            <a:endParaRPr lang="en-CA" dirty="0">
              <a:solidFill>
                <a:schemeClr val="bg1"/>
              </a:solidFill>
            </a:endParaRPr>
          </a:p>
        </p:txBody>
      </p:sp>
    </p:spTree>
    <p:extLst>
      <p:ext uri="{BB962C8B-B14F-4D97-AF65-F5344CB8AC3E}">
        <p14:creationId xmlns:p14="http://schemas.microsoft.com/office/powerpoint/2010/main" val="3621586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724942"/>
          </a:xfrm>
        </p:spPr>
        <p:txBody>
          <a:bodyPr/>
          <a:lstStyle/>
          <a:p>
            <a:r>
              <a:rPr lang="en-GB" sz="2800" b="1" dirty="0" smtClean="0"/>
              <a:t>Conclusions</a:t>
            </a:r>
            <a:endParaRPr lang="en-GB" sz="2800" b="1"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sp>
        <p:nvSpPr>
          <p:cNvPr id="4" name="TextBox 3"/>
          <p:cNvSpPr txBox="1"/>
          <p:nvPr/>
        </p:nvSpPr>
        <p:spPr>
          <a:xfrm>
            <a:off x="251520" y="1340768"/>
            <a:ext cx="8424936" cy="5016758"/>
          </a:xfrm>
          <a:prstGeom prst="rect">
            <a:avLst/>
          </a:prstGeom>
          <a:noFill/>
        </p:spPr>
        <p:txBody>
          <a:bodyPr wrap="square" rtlCol="0">
            <a:spAutoFit/>
          </a:bodyPr>
          <a:lstStyle/>
          <a:p>
            <a:pPr marL="285750" indent="-285750" algn="just">
              <a:buFont typeface="Wingdings" panose="05000000000000000000" pitchFamily="2" charset="2"/>
              <a:buChar char="§"/>
            </a:pPr>
            <a:r>
              <a:rPr lang="en-CA" sz="1600" dirty="0" smtClean="0">
                <a:latin typeface="Arial" panose="020B0604020202020204" pitchFamily="34" charset="0"/>
                <a:cs typeface="Arial" panose="020B0604020202020204" pitchFamily="34" charset="0"/>
              </a:rPr>
              <a:t>The </a:t>
            </a:r>
            <a:r>
              <a:rPr lang="en-CA" sz="1600" dirty="0">
                <a:latin typeface="Arial" panose="020B0604020202020204" pitchFamily="34" charset="0"/>
                <a:cs typeface="Arial" panose="020B0604020202020204" pitchFamily="34" charset="0"/>
              </a:rPr>
              <a:t>error degree variance analysis of RL05’s models indicates that GOCE has achieved its mission </a:t>
            </a:r>
            <a:r>
              <a:rPr lang="en-CA" sz="1600" dirty="0" smtClean="0">
                <a:latin typeface="Arial" panose="020B0604020202020204" pitchFamily="34" charset="0"/>
                <a:cs typeface="Arial" panose="020B0604020202020204" pitchFamily="34" charset="0"/>
              </a:rPr>
              <a:t>goal.</a:t>
            </a:r>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CA" sz="1600" dirty="0" smtClean="0">
                <a:latin typeface="Arial" panose="020B0604020202020204" pitchFamily="34" charset="0"/>
                <a:cs typeface="Arial" panose="020B0604020202020204" pitchFamily="34" charset="0"/>
              </a:rPr>
              <a:t>Better performance of the release 5 models than </a:t>
            </a:r>
            <a:r>
              <a:rPr lang="en-CA" sz="1600" dirty="0">
                <a:latin typeface="Arial" panose="020B0604020202020204" pitchFamily="34" charset="0"/>
                <a:cs typeface="Arial" panose="020B0604020202020204" pitchFamily="34" charset="0"/>
              </a:rPr>
              <a:t>the previous releases</a:t>
            </a:r>
            <a:r>
              <a:rPr lang="en-CA" sz="1600" dirty="0" smtClean="0">
                <a:latin typeface="Arial" panose="020B0604020202020204" pitchFamily="34" charset="0"/>
                <a:cs typeface="Arial" panose="020B0604020202020204" pitchFamily="34" charset="0"/>
              </a:rPr>
              <a:t>. Larger amount of GOCE measurements and the low orbit mission data.</a:t>
            </a:r>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CA" sz="1600" dirty="0" smtClean="0">
                <a:latin typeface="Arial" panose="020B0604020202020204" pitchFamily="34" charset="0"/>
                <a:cs typeface="Arial" panose="020B0604020202020204" pitchFamily="34" charset="0"/>
              </a:rPr>
              <a:t>Release 5 models brought slight improvement over EGM2008 in Canada and CONUS.</a:t>
            </a:r>
          </a:p>
          <a:p>
            <a:pPr algn="just"/>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CA" sz="1600" dirty="0" smtClean="0">
                <a:latin typeface="Arial" panose="020B0604020202020204" pitchFamily="34" charset="0"/>
                <a:cs typeface="Arial" panose="020B0604020202020204" pitchFamily="34" charset="0"/>
              </a:rPr>
              <a:t>Considerable improvement over EGM2008 was brought by release 5 models to Alaska and Mexico. </a:t>
            </a:r>
          </a:p>
          <a:p>
            <a:pPr marL="285750" indent="-285750" algn="just">
              <a:buFont typeface="Wingdings" panose="05000000000000000000" pitchFamily="2" charset="2"/>
              <a:buChar char="§"/>
            </a:pPr>
            <a:endParaRPr lang="en-CA"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CA" sz="1600" dirty="0" smtClean="0">
                <a:latin typeface="Arial" panose="020B0604020202020204" pitchFamily="34" charset="0"/>
                <a:cs typeface="Arial" panose="020B0604020202020204" pitchFamily="34" charset="0"/>
              </a:rPr>
              <a:t>The impact of the release 5 models on gravimetric geoid was observed. Overall, the gravimetric geoid model based on the release 5 of the DIR model performs better than the CGG2013 model.</a:t>
            </a:r>
          </a:p>
          <a:p>
            <a:pPr marL="285750" indent="-285750" algn="just">
              <a:buFont typeface="Wingdings" panose="05000000000000000000" pitchFamily="2" charset="2"/>
              <a:buChar char="§"/>
            </a:pPr>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CA" sz="1600" dirty="0" smtClean="0">
                <a:latin typeface="Arial" panose="020B0604020202020204" pitchFamily="34" charset="0"/>
                <a:cs typeface="Arial" panose="020B0604020202020204" pitchFamily="34" charset="0"/>
              </a:rPr>
              <a:t>The release 5 of the DIR model up to DO 210 is suggested to be used for the geoid computations in Canada.</a:t>
            </a:r>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CA"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CA"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CA" sz="1600" dirty="0">
              <a:latin typeface="Arial" panose="020B0604020202020204" pitchFamily="34" charset="0"/>
              <a:cs typeface="Arial" panose="020B0604020202020204" pitchFamily="34" charset="0"/>
            </a:endParaRPr>
          </a:p>
        </p:txBody>
      </p:sp>
      <p:sp>
        <p:nvSpPr>
          <p:cNvPr id="5" name="TextBox 4"/>
          <p:cNvSpPr txBox="1"/>
          <p:nvPr/>
        </p:nvSpPr>
        <p:spPr>
          <a:xfrm>
            <a:off x="4355976" y="6437054"/>
            <a:ext cx="504056" cy="369332"/>
          </a:xfrm>
          <a:prstGeom prst="rect">
            <a:avLst/>
          </a:prstGeom>
          <a:noFill/>
        </p:spPr>
        <p:txBody>
          <a:bodyPr wrap="square" rtlCol="0">
            <a:spAutoFit/>
          </a:bodyPr>
          <a:lstStyle/>
          <a:p>
            <a:r>
              <a:rPr lang="en-CA" dirty="0" smtClean="0">
                <a:solidFill>
                  <a:schemeClr val="bg1"/>
                </a:solidFill>
              </a:rPr>
              <a:t> 15</a:t>
            </a:r>
            <a:endParaRPr lang="en-CA" dirty="0">
              <a:solidFill>
                <a:schemeClr val="bg1"/>
              </a:solidFill>
            </a:endParaRPr>
          </a:p>
        </p:txBody>
      </p:sp>
    </p:spTree>
    <p:extLst>
      <p:ext uri="{BB962C8B-B14F-4D97-AF65-F5344CB8AC3E}">
        <p14:creationId xmlns:p14="http://schemas.microsoft.com/office/powerpoint/2010/main" val="362158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048672" cy="724942"/>
          </a:xfrm>
        </p:spPr>
        <p:txBody>
          <a:bodyPr/>
          <a:lstStyle/>
          <a:p>
            <a:endParaRPr lang="en-GB" sz="28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sp>
        <p:nvSpPr>
          <p:cNvPr id="3" name="TextBox 2"/>
          <p:cNvSpPr txBox="1"/>
          <p:nvPr/>
        </p:nvSpPr>
        <p:spPr>
          <a:xfrm>
            <a:off x="1475656" y="2821578"/>
            <a:ext cx="6192688" cy="523220"/>
          </a:xfrm>
          <a:prstGeom prst="rect">
            <a:avLst/>
          </a:prstGeom>
          <a:noFill/>
        </p:spPr>
        <p:txBody>
          <a:bodyPr wrap="square" rtlCol="0">
            <a:spAutoFit/>
          </a:bodyPr>
          <a:lstStyle/>
          <a:p>
            <a:pPr algn="ctr"/>
            <a:r>
              <a:rPr lang="en-CA" sz="2800" b="1" dirty="0" smtClean="0">
                <a:latin typeface="Arial" panose="020B0604020202020204" pitchFamily="34" charset="0"/>
                <a:cs typeface="Arial" panose="020B0604020202020204" pitchFamily="34" charset="0"/>
              </a:rPr>
              <a:t>Thank you for your attention</a:t>
            </a:r>
            <a:endParaRPr lang="en-CA" sz="2800" b="1" dirty="0">
              <a:latin typeface="Arial" panose="020B0604020202020204" pitchFamily="34" charset="0"/>
              <a:cs typeface="Arial" panose="020B0604020202020204" pitchFamily="34" charset="0"/>
            </a:endParaRPr>
          </a:p>
        </p:txBody>
      </p:sp>
      <p:sp>
        <p:nvSpPr>
          <p:cNvPr id="5" name="TextBox 4"/>
          <p:cNvSpPr txBox="1"/>
          <p:nvPr/>
        </p:nvSpPr>
        <p:spPr>
          <a:xfrm>
            <a:off x="4355976" y="6437054"/>
            <a:ext cx="504056" cy="369332"/>
          </a:xfrm>
          <a:prstGeom prst="rect">
            <a:avLst/>
          </a:prstGeom>
          <a:noFill/>
        </p:spPr>
        <p:txBody>
          <a:bodyPr wrap="square" rtlCol="0">
            <a:spAutoFit/>
          </a:bodyPr>
          <a:lstStyle/>
          <a:p>
            <a:r>
              <a:rPr lang="en-CA" dirty="0" smtClean="0">
                <a:solidFill>
                  <a:schemeClr val="bg1"/>
                </a:solidFill>
              </a:rPr>
              <a:t> 16</a:t>
            </a:r>
            <a:endParaRPr lang="en-CA" dirty="0">
              <a:solidFill>
                <a:schemeClr val="bg1"/>
              </a:solidFill>
            </a:endParaRPr>
          </a:p>
        </p:txBody>
      </p:sp>
      <p:sp>
        <p:nvSpPr>
          <p:cNvPr id="4" name="Rectangle 3"/>
          <p:cNvSpPr/>
          <p:nvPr/>
        </p:nvSpPr>
        <p:spPr>
          <a:xfrm>
            <a:off x="395536" y="5785519"/>
            <a:ext cx="8496944" cy="307777"/>
          </a:xfrm>
          <a:prstGeom prst="rect">
            <a:avLst/>
          </a:prstGeom>
        </p:spPr>
        <p:txBody>
          <a:bodyPr wrap="square">
            <a:spAutoFit/>
          </a:bodyPr>
          <a:lstStyle/>
          <a:p>
            <a:r>
              <a:rPr lang="en-CA" sz="1400" dirty="0">
                <a:latin typeface="Arial" panose="020B0604020202020204" pitchFamily="34" charset="0"/>
                <a:cs typeface="Arial" panose="020B0604020202020204" pitchFamily="34" charset="0"/>
              </a:rPr>
              <a:t>"This work </a:t>
            </a:r>
            <a:r>
              <a:rPr lang="en-CA" sz="1400" dirty="0" smtClean="0">
                <a:latin typeface="Arial" panose="020B0604020202020204" pitchFamily="34" charset="0"/>
                <a:cs typeface="Arial" panose="020B0604020202020204" pitchFamily="34" charset="0"/>
              </a:rPr>
              <a:t>was </a:t>
            </a:r>
            <a:r>
              <a:rPr lang="en-CA" sz="1400" dirty="0">
                <a:latin typeface="Arial" panose="020B0604020202020204" pitchFamily="34" charset="0"/>
                <a:cs typeface="Arial" panose="020B0604020202020204" pitchFamily="34" charset="0"/>
              </a:rPr>
              <a:t>a contribution to the ESA STSE – GOCE+ Height System Unification with GOCE project."</a:t>
            </a:r>
          </a:p>
        </p:txBody>
      </p:sp>
    </p:spTree>
    <p:extLst>
      <p:ext uri="{BB962C8B-B14F-4D97-AF65-F5344CB8AC3E}">
        <p14:creationId xmlns:p14="http://schemas.microsoft.com/office/powerpoint/2010/main" val="3621586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b="1" dirty="0" smtClean="0"/>
              <a:t>Outline</a:t>
            </a:r>
            <a:endParaRPr lang="en-CA" sz="3200" b="1" dirty="0"/>
          </a:p>
        </p:txBody>
      </p:sp>
      <p:sp>
        <p:nvSpPr>
          <p:cNvPr id="4" name="Text Box 17"/>
          <p:cNvSpPr txBox="1">
            <a:spLocks noChangeArrowheads="1"/>
          </p:cNvSpPr>
          <p:nvPr/>
        </p:nvSpPr>
        <p:spPr bwMode="auto">
          <a:xfrm>
            <a:off x="323528" y="1579114"/>
            <a:ext cx="8518525" cy="3817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268288"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defRPr>
                <a:solidFill>
                  <a:schemeClr val="bg1"/>
                </a:solidFill>
                <a:latin typeface="Arial" charset="0"/>
              </a:defRPr>
            </a:lvl9pPr>
          </a:lstStyle>
          <a:p>
            <a:pPr marL="342900" indent="-342900" eaLnBrk="1" hangingPunct="1">
              <a:lnSpc>
                <a:spcPct val="100000"/>
              </a:lnSpc>
              <a:spcBef>
                <a:spcPts val="1200"/>
              </a:spcBef>
              <a:spcAft>
                <a:spcPct val="15000"/>
              </a:spcAft>
              <a:buFont typeface="Wingdings" panose="05000000000000000000" pitchFamily="2" charset="2"/>
              <a:buChar char="q"/>
            </a:pPr>
            <a:r>
              <a:rPr lang="de-DE" sz="2000" dirty="0" smtClean="0">
                <a:solidFill>
                  <a:schemeClr val="tx1"/>
                </a:solidFill>
              </a:rPr>
              <a:t>GOCE-based Global Geopotential Models (GGMs)</a:t>
            </a:r>
          </a:p>
          <a:p>
            <a:pPr marL="342900" indent="-342900" eaLnBrk="1" hangingPunct="1">
              <a:lnSpc>
                <a:spcPct val="100000"/>
              </a:lnSpc>
              <a:spcBef>
                <a:spcPts val="1200"/>
              </a:spcBef>
              <a:spcAft>
                <a:spcPct val="15000"/>
              </a:spcAft>
              <a:buFont typeface="Wingdings" panose="05000000000000000000" pitchFamily="2" charset="2"/>
              <a:buChar char="q"/>
            </a:pPr>
            <a:r>
              <a:rPr lang="de-DE" sz="2000" dirty="0" smtClean="0">
                <a:solidFill>
                  <a:schemeClr val="tx1"/>
                </a:solidFill>
              </a:rPr>
              <a:t>Evaluation by Degree </a:t>
            </a:r>
            <a:r>
              <a:rPr lang="de-DE" sz="2000" dirty="0">
                <a:solidFill>
                  <a:schemeClr val="tx1"/>
                </a:solidFill>
              </a:rPr>
              <a:t>V</a:t>
            </a:r>
            <a:r>
              <a:rPr lang="de-DE" sz="2000" dirty="0" smtClean="0">
                <a:solidFill>
                  <a:schemeClr val="tx1"/>
                </a:solidFill>
              </a:rPr>
              <a:t>ariances</a:t>
            </a:r>
          </a:p>
          <a:p>
            <a:pPr marL="342900" indent="-342900" eaLnBrk="1" hangingPunct="1">
              <a:lnSpc>
                <a:spcPct val="100000"/>
              </a:lnSpc>
              <a:spcBef>
                <a:spcPts val="1200"/>
              </a:spcBef>
              <a:spcAft>
                <a:spcPct val="15000"/>
              </a:spcAft>
              <a:buFont typeface="Wingdings" panose="05000000000000000000" pitchFamily="2" charset="2"/>
              <a:buChar char="q"/>
            </a:pPr>
            <a:r>
              <a:rPr lang="de-DE" sz="2000" dirty="0" smtClean="0">
                <a:solidFill>
                  <a:schemeClr val="tx1"/>
                </a:solidFill>
              </a:rPr>
              <a:t>Evaluation by GNSS-levelling Stations</a:t>
            </a:r>
          </a:p>
          <a:p>
            <a:pPr marL="895350" indent="-342900" eaLnBrk="1" hangingPunct="1">
              <a:lnSpc>
                <a:spcPct val="100000"/>
              </a:lnSpc>
              <a:spcBef>
                <a:spcPts val="1200"/>
              </a:spcBef>
              <a:spcAft>
                <a:spcPct val="15000"/>
              </a:spcAft>
              <a:buFont typeface="Wingdings" panose="05000000000000000000" pitchFamily="2" charset="2"/>
              <a:buChar char="Ø"/>
            </a:pPr>
            <a:r>
              <a:rPr lang="de-DE" dirty="0" smtClean="0">
                <a:solidFill>
                  <a:schemeClr val="tx1"/>
                </a:solidFill>
              </a:rPr>
              <a:t>Comparison against EGM2008</a:t>
            </a:r>
          </a:p>
          <a:p>
            <a:pPr marL="895350" indent="-342900" eaLnBrk="1" hangingPunct="1">
              <a:lnSpc>
                <a:spcPct val="100000"/>
              </a:lnSpc>
              <a:spcBef>
                <a:spcPts val="1200"/>
              </a:spcBef>
              <a:spcAft>
                <a:spcPct val="15000"/>
              </a:spcAft>
              <a:buFont typeface="Wingdings" panose="05000000000000000000" pitchFamily="2" charset="2"/>
              <a:buChar char="Ø"/>
            </a:pPr>
            <a:r>
              <a:rPr lang="de-DE" dirty="0" smtClean="0">
                <a:solidFill>
                  <a:schemeClr val="tx1"/>
                </a:solidFill>
              </a:rPr>
              <a:t>Impact on the gravimetric geoid</a:t>
            </a:r>
          </a:p>
          <a:p>
            <a:pPr marL="342900" indent="-342900" eaLnBrk="1" hangingPunct="1">
              <a:lnSpc>
                <a:spcPct val="100000"/>
              </a:lnSpc>
              <a:spcBef>
                <a:spcPts val="1200"/>
              </a:spcBef>
              <a:spcAft>
                <a:spcPct val="15000"/>
              </a:spcAft>
              <a:buFont typeface="Wingdings" panose="05000000000000000000" pitchFamily="2" charset="2"/>
              <a:buChar char="q"/>
            </a:pPr>
            <a:r>
              <a:rPr lang="de-DE" sz="2000" dirty="0" smtClean="0">
                <a:solidFill>
                  <a:schemeClr val="tx1"/>
                </a:solidFill>
              </a:rPr>
              <a:t>Conclusions</a:t>
            </a:r>
          </a:p>
          <a:p>
            <a:pPr eaLnBrk="1" hangingPunct="1">
              <a:lnSpc>
                <a:spcPct val="100000"/>
              </a:lnSpc>
              <a:spcBef>
                <a:spcPts val="1200"/>
              </a:spcBef>
              <a:spcAft>
                <a:spcPct val="15000"/>
              </a:spcAft>
              <a:buFont typeface="Times New Roman" pitchFamily="18" charset="0"/>
              <a:buChar char="•"/>
            </a:pPr>
            <a:endParaRPr lang="de-DE" dirty="0" smtClean="0">
              <a:solidFill>
                <a:schemeClr val="tx1"/>
              </a:solidFill>
            </a:endParaRPr>
          </a:p>
          <a:p>
            <a:pPr eaLnBrk="1" hangingPunct="1">
              <a:lnSpc>
                <a:spcPct val="100000"/>
              </a:lnSpc>
              <a:spcBef>
                <a:spcPts val="1200"/>
              </a:spcBef>
              <a:spcAft>
                <a:spcPct val="15000"/>
              </a:spcAft>
              <a:buFont typeface="Times New Roman" pitchFamily="18" charset="0"/>
              <a:buChar char="•"/>
            </a:pPr>
            <a:endParaRPr lang="de-DE" dirty="0" smtClean="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7384"/>
            <a:ext cx="1296144" cy="1050470"/>
          </a:xfrm>
          <a:prstGeom prst="rect">
            <a:avLst/>
          </a:prstGeom>
        </p:spPr>
      </p:pic>
      <p:sp>
        <p:nvSpPr>
          <p:cNvPr id="6" name="TextBox 5"/>
          <p:cNvSpPr txBox="1"/>
          <p:nvPr/>
        </p:nvSpPr>
        <p:spPr>
          <a:xfrm>
            <a:off x="4355976" y="6437054"/>
            <a:ext cx="648072" cy="369332"/>
          </a:xfrm>
          <a:prstGeom prst="rect">
            <a:avLst/>
          </a:prstGeom>
          <a:noFill/>
        </p:spPr>
        <p:txBody>
          <a:bodyPr wrap="square" rtlCol="0">
            <a:spAutoFit/>
          </a:bodyPr>
          <a:lstStyle/>
          <a:p>
            <a:r>
              <a:rPr lang="en-CA" dirty="0" smtClean="0">
                <a:solidFill>
                  <a:schemeClr val="bg1"/>
                </a:solidFill>
              </a:rPr>
              <a:t> 1</a:t>
            </a:r>
            <a:endParaRPr lang="en-CA" dirty="0">
              <a:solidFill>
                <a:schemeClr val="bg1"/>
              </a:solidFill>
            </a:endParaRPr>
          </a:p>
        </p:txBody>
      </p:sp>
    </p:spTree>
    <p:extLst>
      <p:ext uri="{BB962C8B-B14F-4D97-AF65-F5344CB8AC3E}">
        <p14:creationId xmlns:p14="http://schemas.microsoft.com/office/powerpoint/2010/main" val="3274393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65030"/>
            <a:ext cx="6408712" cy="724942"/>
          </a:xfrm>
        </p:spPr>
        <p:txBody>
          <a:bodyPr/>
          <a:lstStyle/>
          <a:p>
            <a:pPr algn="l"/>
            <a:r>
              <a:rPr lang="en-GB" sz="3200" b="1" dirty="0" smtClean="0"/>
              <a:t>Global </a:t>
            </a:r>
            <a:r>
              <a:rPr lang="en-GB" sz="3200" b="1" dirty="0" err="1"/>
              <a:t>Geopotential</a:t>
            </a:r>
            <a:r>
              <a:rPr lang="en-GB" sz="3200" b="1" dirty="0"/>
              <a:t> Models (GGMs)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4368126"/>
              </p:ext>
            </p:extLst>
          </p:nvPr>
        </p:nvGraphicFramePr>
        <p:xfrm>
          <a:off x="251520" y="1772816"/>
          <a:ext cx="8640960" cy="2684145"/>
        </p:xfrm>
        <a:graphic>
          <a:graphicData uri="http://schemas.openxmlformats.org/drawingml/2006/table">
            <a:tbl>
              <a:tblPr firstRow="1" firstCol="1" bandRow="1">
                <a:tableStyleId>{5C22544A-7EE6-4342-B048-85BDC9FD1C3A}</a:tableStyleId>
              </a:tblPr>
              <a:tblGrid>
                <a:gridCol w="1123751"/>
                <a:gridCol w="1345094"/>
                <a:gridCol w="6172115"/>
              </a:tblGrid>
              <a:tr h="200025">
                <a:tc>
                  <a:txBody>
                    <a:bodyPr/>
                    <a:lstStyle/>
                    <a:p>
                      <a:pPr>
                        <a:lnSpc>
                          <a:spcPct val="150000"/>
                        </a:lnSpc>
                        <a:spcAft>
                          <a:spcPts val="0"/>
                        </a:spcAft>
                      </a:pPr>
                      <a:r>
                        <a:rPr lang="de-DE" sz="1600" dirty="0">
                          <a:effectLst/>
                          <a:latin typeface="Arial" panose="020B0604020202020204" pitchFamily="34" charset="0"/>
                          <a:cs typeface="Arial" panose="020B0604020202020204" pitchFamily="34" charset="0"/>
                        </a:rPr>
                        <a:t>Model</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Max DO</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50000"/>
                        </a:lnSpc>
                        <a:spcAft>
                          <a:spcPts val="0"/>
                        </a:spcAft>
                      </a:pPr>
                      <a:r>
                        <a:rPr lang="de-DE" sz="1600" dirty="0">
                          <a:effectLst/>
                          <a:latin typeface="Arial" panose="020B0604020202020204" pitchFamily="34" charset="0"/>
                          <a:cs typeface="Arial" panose="020B0604020202020204" pitchFamily="34" charset="0"/>
                        </a:rPr>
                        <a:t>Data Source</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nchor="b"/>
                </a:tc>
              </a:tr>
              <a:tr h="390525">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DIR-R5</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a:effectLst/>
                          <a:latin typeface="Arial" panose="020B0604020202020204" pitchFamily="34" charset="0"/>
                          <a:cs typeface="Arial" panose="020B0604020202020204" pitchFamily="34" charset="0"/>
                        </a:rPr>
                        <a:t>300</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42 </a:t>
                      </a:r>
                      <a:r>
                        <a:rPr lang="de-DE" sz="1600" dirty="0">
                          <a:effectLst/>
                          <a:latin typeface="Arial" panose="020B0604020202020204" pitchFamily="34" charset="0"/>
                          <a:cs typeface="Arial" panose="020B0604020202020204" pitchFamily="34" charset="0"/>
                        </a:rPr>
                        <a:t>months of GOCE data and DIR4 </a:t>
                      </a:r>
                      <a:r>
                        <a:rPr lang="de-DE" sz="1600" dirty="0" smtClean="0">
                          <a:effectLst/>
                          <a:latin typeface="Arial" panose="020B0604020202020204" pitchFamily="34" charset="0"/>
                          <a:cs typeface="Arial" panose="020B0604020202020204" pitchFamily="34" charset="0"/>
                        </a:rPr>
                        <a:t>as</a:t>
                      </a:r>
                      <a:r>
                        <a:rPr lang="de-DE" sz="1600" baseline="0" dirty="0" smtClean="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background </a:t>
                      </a:r>
                      <a:r>
                        <a:rPr lang="de-DE" sz="1600" dirty="0">
                          <a:effectLst/>
                          <a:latin typeface="Arial" panose="020B0604020202020204" pitchFamily="34" charset="0"/>
                          <a:cs typeface="Arial" panose="020B0604020202020204" pitchFamily="34" charset="0"/>
                        </a:rPr>
                        <a:t>model </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r>
              <a:tr h="390525">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TIM-R5</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a:effectLst/>
                          <a:latin typeface="Arial" panose="020B0604020202020204" pitchFamily="34" charset="0"/>
                          <a:cs typeface="Arial" panose="020B0604020202020204" pitchFamily="34" charset="0"/>
                        </a:rPr>
                        <a:t>280</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42 </a:t>
                      </a:r>
                      <a:r>
                        <a:rPr lang="de-DE" sz="1600" dirty="0">
                          <a:effectLst/>
                          <a:latin typeface="Arial" panose="020B0604020202020204" pitchFamily="34" charset="0"/>
                          <a:cs typeface="Arial" panose="020B0604020202020204" pitchFamily="34" charset="0"/>
                        </a:rPr>
                        <a:t>months of GOCE data</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r>
              <a:tr h="390525">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DIR-R4</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a:effectLst/>
                          <a:latin typeface="Arial" panose="020B0604020202020204" pitchFamily="34" charset="0"/>
                          <a:cs typeface="Arial" panose="020B0604020202020204" pitchFamily="34" charset="0"/>
                        </a:rPr>
                        <a:t>240</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28 </a:t>
                      </a:r>
                      <a:r>
                        <a:rPr lang="de-DE" sz="1600" dirty="0">
                          <a:effectLst/>
                          <a:latin typeface="Arial" panose="020B0604020202020204" pitchFamily="34" charset="0"/>
                          <a:cs typeface="Arial" panose="020B0604020202020204" pitchFamily="34" charset="0"/>
                        </a:rPr>
                        <a:t>months of GOCE data and DIR3 </a:t>
                      </a:r>
                      <a:r>
                        <a:rPr lang="de-DE" sz="1600" dirty="0" smtClean="0">
                          <a:effectLst/>
                          <a:latin typeface="Arial" panose="020B0604020202020204" pitchFamily="34" charset="0"/>
                          <a:cs typeface="Arial" panose="020B0604020202020204" pitchFamily="34" charset="0"/>
                        </a:rPr>
                        <a:t>as</a:t>
                      </a:r>
                      <a:r>
                        <a:rPr lang="de-DE" sz="1600" baseline="0" dirty="0" smtClean="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background </a:t>
                      </a:r>
                      <a:r>
                        <a:rPr lang="de-DE" sz="1600" dirty="0">
                          <a:effectLst/>
                          <a:latin typeface="Arial" panose="020B0604020202020204" pitchFamily="34" charset="0"/>
                          <a:cs typeface="Arial" panose="020B0604020202020204" pitchFamily="34" charset="0"/>
                        </a:rPr>
                        <a:t>model </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r>
              <a:tr h="390525">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TIM-R4</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a:effectLst/>
                          <a:latin typeface="Arial" panose="020B0604020202020204" pitchFamily="34" charset="0"/>
                          <a:cs typeface="Arial" panose="020B0604020202020204" pitchFamily="34" charset="0"/>
                        </a:rPr>
                        <a:t>250</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26.5 </a:t>
                      </a:r>
                      <a:r>
                        <a:rPr lang="de-DE" sz="1600" dirty="0">
                          <a:effectLst/>
                          <a:latin typeface="Arial" panose="020B0604020202020204" pitchFamily="34" charset="0"/>
                          <a:cs typeface="Arial" panose="020B0604020202020204" pitchFamily="34" charset="0"/>
                        </a:rPr>
                        <a:t>months of GOCE data</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r>
              <a:tr h="390525">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DIR-R3</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a:effectLst/>
                          <a:latin typeface="Arial" panose="020B0604020202020204" pitchFamily="34" charset="0"/>
                          <a:cs typeface="Arial" panose="020B0604020202020204" pitchFamily="34" charset="0"/>
                        </a:rPr>
                        <a:t>240</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12 </a:t>
                      </a:r>
                      <a:r>
                        <a:rPr lang="de-DE" sz="1600" dirty="0">
                          <a:effectLst/>
                          <a:latin typeface="Arial" panose="020B0604020202020204" pitchFamily="34" charset="0"/>
                          <a:cs typeface="Arial" panose="020B0604020202020204" pitchFamily="34" charset="0"/>
                        </a:rPr>
                        <a:t>months of GOCE data and DIR2 </a:t>
                      </a:r>
                      <a:r>
                        <a:rPr lang="de-DE" sz="1600" dirty="0" smtClean="0">
                          <a:effectLst/>
                          <a:latin typeface="Arial" panose="020B0604020202020204" pitchFamily="34" charset="0"/>
                          <a:cs typeface="Arial" panose="020B0604020202020204" pitchFamily="34" charset="0"/>
                        </a:rPr>
                        <a:t>as</a:t>
                      </a:r>
                      <a:r>
                        <a:rPr lang="de-DE" sz="1600" baseline="0" dirty="0" smtClean="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background </a:t>
                      </a:r>
                      <a:r>
                        <a:rPr lang="de-DE" sz="1600" dirty="0">
                          <a:effectLst/>
                          <a:latin typeface="Arial" panose="020B0604020202020204" pitchFamily="34" charset="0"/>
                          <a:cs typeface="Arial" panose="020B0604020202020204" pitchFamily="34" charset="0"/>
                        </a:rPr>
                        <a:t>model </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r>
              <a:tr h="190500">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TIM-R3</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a:effectLst/>
                          <a:latin typeface="Arial" panose="020B0604020202020204" pitchFamily="34" charset="0"/>
                          <a:cs typeface="Arial" panose="020B0604020202020204" pitchFamily="34" charset="0"/>
                        </a:rPr>
                        <a:t>250</a:t>
                      </a:r>
                      <a:endParaRPr lang="en-CA" sz="18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Aft>
                          <a:spcPts val="0"/>
                        </a:spcAft>
                      </a:pPr>
                      <a:r>
                        <a:rPr lang="de-DE" sz="1600" dirty="0" smtClean="0">
                          <a:effectLst/>
                          <a:latin typeface="Arial" panose="020B0604020202020204" pitchFamily="34" charset="0"/>
                          <a:cs typeface="Arial" panose="020B0604020202020204" pitchFamily="34" charset="0"/>
                        </a:rPr>
                        <a:t>12 </a:t>
                      </a:r>
                      <a:r>
                        <a:rPr lang="de-DE" sz="1600" dirty="0">
                          <a:effectLst/>
                          <a:latin typeface="Arial" panose="020B0604020202020204" pitchFamily="34" charset="0"/>
                          <a:cs typeface="Arial" panose="020B0604020202020204" pitchFamily="34" charset="0"/>
                        </a:rPr>
                        <a:t>months of data</a:t>
                      </a:r>
                      <a:endParaRPr lang="en-CA" sz="18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sp>
        <p:nvSpPr>
          <p:cNvPr id="6" name="TextBox 5"/>
          <p:cNvSpPr txBox="1"/>
          <p:nvPr/>
        </p:nvSpPr>
        <p:spPr>
          <a:xfrm>
            <a:off x="827584" y="1268760"/>
            <a:ext cx="7128792"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ESA</a:t>
            </a:r>
            <a:r>
              <a:rPr lang="en-CA" b="1" dirty="0">
                <a:latin typeface="Arial" panose="020B0604020202020204" pitchFamily="34" charset="0"/>
                <a:cs typeface="Arial" panose="020B0604020202020204" pitchFamily="34" charset="0"/>
              </a:rPr>
              <a:t>’s</a:t>
            </a:r>
            <a:r>
              <a:rPr lang="en-GB" b="1" dirty="0">
                <a:latin typeface="Arial" panose="020B0604020202020204" pitchFamily="34" charset="0"/>
                <a:cs typeface="Arial" panose="020B0604020202020204" pitchFamily="34" charset="0"/>
              </a:rPr>
              <a:t> High-level Processing Facility (</a:t>
            </a:r>
            <a:r>
              <a:rPr lang="en-GB" b="1" dirty="0" smtClean="0">
                <a:latin typeface="Arial" panose="020B0604020202020204" pitchFamily="34" charset="0"/>
                <a:cs typeface="Arial" panose="020B0604020202020204" pitchFamily="34" charset="0"/>
              </a:rPr>
              <a:t>HPF) GOCE-based GGMs</a:t>
            </a:r>
            <a:endParaRPr lang="en-CA" b="1" dirty="0">
              <a:latin typeface="Arial" panose="020B0604020202020204" pitchFamily="34" charset="0"/>
              <a:cs typeface="Arial" panose="020B0604020202020204" pitchFamily="34" charset="0"/>
            </a:endParaRPr>
          </a:p>
        </p:txBody>
      </p:sp>
      <p:sp>
        <p:nvSpPr>
          <p:cNvPr id="7" name="TextBox 6"/>
          <p:cNvSpPr txBox="1"/>
          <p:nvPr/>
        </p:nvSpPr>
        <p:spPr>
          <a:xfrm>
            <a:off x="251520" y="4581128"/>
            <a:ext cx="8712968" cy="1569660"/>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Objective</a:t>
            </a:r>
            <a:r>
              <a:rPr lang="en-CA" sz="1600" dirty="0" smtClean="0">
                <a:latin typeface="Arial" panose="020B0604020202020204" pitchFamily="34" charset="0"/>
                <a:cs typeface="Arial" panose="020B0604020202020204" pitchFamily="34" charset="0"/>
              </a:rPr>
              <a:t>:</a:t>
            </a:r>
          </a:p>
          <a:p>
            <a:r>
              <a:rPr lang="en-CA" sz="1600" dirty="0" smtClean="0">
                <a:latin typeface="Arial" panose="020B0604020202020204" pitchFamily="34" charset="0"/>
                <a:cs typeface="Arial" panose="020B0604020202020204" pitchFamily="34" charset="0"/>
              </a:rPr>
              <a:t>To evaluate the performance of the models in North America</a:t>
            </a:r>
          </a:p>
          <a:p>
            <a:endParaRPr lang="en-CA" sz="1600" dirty="0">
              <a:latin typeface="Arial" panose="020B0604020202020204" pitchFamily="34" charset="0"/>
              <a:cs typeface="Arial" panose="020B0604020202020204" pitchFamily="34" charset="0"/>
            </a:endParaRPr>
          </a:p>
          <a:p>
            <a:r>
              <a:rPr lang="en-CA" sz="1600" b="1" dirty="0" smtClean="0">
                <a:latin typeface="Arial" panose="020B0604020202020204" pitchFamily="34" charset="0"/>
                <a:cs typeface="Arial" panose="020B0604020202020204" pitchFamily="34" charset="0"/>
              </a:rPr>
              <a:t>Motivation:</a:t>
            </a:r>
          </a:p>
          <a:p>
            <a:r>
              <a:rPr lang="en-GB" sz="1600" dirty="0" smtClean="0">
                <a:latin typeface="Arial" panose="020B0604020202020204" pitchFamily="34" charset="0"/>
                <a:cs typeface="Arial" panose="020B0604020202020204" pitchFamily="34" charset="0"/>
              </a:rPr>
              <a:t>Important in view of the upcoming </a:t>
            </a:r>
            <a:r>
              <a:rPr lang="en-GB" sz="1600" dirty="0">
                <a:latin typeface="Arial" panose="020B0604020202020204" pitchFamily="34" charset="0"/>
                <a:cs typeface="Arial" panose="020B0604020202020204" pitchFamily="34" charset="0"/>
              </a:rPr>
              <a:t>redefinition of the North American vertical datum through a continental geoid model using a GOCE-based </a:t>
            </a:r>
            <a:r>
              <a:rPr lang="en-GB" sz="1600" dirty="0" smtClean="0">
                <a:latin typeface="Arial" panose="020B0604020202020204" pitchFamily="34" charset="0"/>
                <a:cs typeface="Arial" panose="020B0604020202020204" pitchFamily="34" charset="0"/>
              </a:rPr>
              <a:t>GGM</a:t>
            </a:r>
            <a:endParaRPr lang="en-CA" sz="1600" dirty="0">
              <a:latin typeface="Arial" panose="020B0604020202020204" pitchFamily="34" charset="0"/>
              <a:cs typeface="Arial" panose="020B0604020202020204" pitchFamily="34" charset="0"/>
            </a:endParaRPr>
          </a:p>
        </p:txBody>
      </p:sp>
      <p:sp>
        <p:nvSpPr>
          <p:cNvPr id="3" name="TextBox 2"/>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2</a:t>
            </a:r>
            <a:endParaRPr lang="en-CA" dirty="0">
              <a:solidFill>
                <a:schemeClr val="bg1"/>
              </a:solidFill>
            </a:endParaRPr>
          </a:p>
        </p:txBody>
      </p:sp>
    </p:spTree>
    <p:extLst>
      <p:ext uri="{BB962C8B-B14F-4D97-AF65-F5344CB8AC3E}">
        <p14:creationId xmlns:p14="http://schemas.microsoft.com/office/powerpoint/2010/main" val="420150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55786"/>
            <a:ext cx="6480720" cy="724942"/>
          </a:xfrm>
        </p:spPr>
        <p:txBody>
          <a:bodyPr/>
          <a:lstStyle/>
          <a:p>
            <a:pPr algn="l"/>
            <a:r>
              <a:rPr lang="en-GB" sz="3200" b="1" dirty="0" smtClean="0"/>
              <a:t>Evaluation by Degree Variances (1/2)</a:t>
            </a:r>
            <a:endParaRPr lang="en-GB" sz="3200" b="1"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9552" y="2132856"/>
            <a:ext cx="3624349" cy="3426922"/>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88024" y="2132856"/>
            <a:ext cx="3676304" cy="3426922"/>
          </a:xfrm>
          <a:prstGeom prst="rect">
            <a:avLst/>
          </a:prstGeom>
        </p:spPr>
      </p:pic>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9" name="Object 18"/>
          <p:cNvGraphicFramePr>
            <a:graphicFrameLocks noChangeAspect="1"/>
          </p:cNvGraphicFramePr>
          <p:nvPr>
            <p:extLst>
              <p:ext uri="{D42A27DB-BD31-4B8C-83A1-F6EECF244321}">
                <p14:modId xmlns:p14="http://schemas.microsoft.com/office/powerpoint/2010/main" val="1177675187"/>
              </p:ext>
            </p:extLst>
          </p:nvPr>
        </p:nvGraphicFramePr>
        <p:xfrm>
          <a:off x="4924425" y="1125538"/>
          <a:ext cx="2214563" cy="719137"/>
        </p:xfrm>
        <a:graphic>
          <a:graphicData uri="http://schemas.openxmlformats.org/presentationml/2006/ole">
            <mc:AlternateContent xmlns:mc="http://schemas.openxmlformats.org/markup-compatibility/2006">
              <mc:Choice xmlns:v="urn:schemas-microsoft-com:vml" Requires="v">
                <p:oleObj spid="_x0000_s15394" name="Equation" r:id="rId7" imgW="1143000" imgH="368300" progId="Equation.DSMT4">
                  <p:embed/>
                </p:oleObj>
              </mc:Choice>
              <mc:Fallback>
                <p:oleObj name="Equation" r:id="rId7" imgW="1143000" imgH="368300" progId="Equation.DSMT4">
                  <p:embed/>
                  <p:pic>
                    <p:nvPicPr>
                      <p:cNvPr id="0"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4425" y="1125538"/>
                        <a:ext cx="2214563"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79512" y="1268760"/>
            <a:ext cx="45365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geoid height signal degree </a:t>
            </a:r>
            <a:r>
              <a:rPr lang="en-GB" dirty="0" smtClean="0">
                <a:latin typeface="Arial" panose="020B0604020202020204" pitchFamily="34" charset="0"/>
                <a:cs typeface="Arial" panose="020B0604020202020204" pitchFamily="34" charset="0"/>
              </a:rPr>
              <a:t>variances: </a:t>
            </a:r>
            <a:endParaRPr lang="en-CA" dirty="0">
              <a:latin typeface="Arial" panose="020B0604020202020204" pitchFamily="34" charset="0"/>
              <a:cs typeface="Arial" panose="020B0604020202020204" pitchFamily="34" charset="0"/>
            </a:endParaRPr>
          </a:p>
        </p:txBody>
      </p:sp>
      <p:sp>
        <p:nvSpPr>
          <p:cNvPr id="21" name="Oval 20"/>
          <p:cNvSpPr/>
          <p:nvPr/>
        </p:nvSpPr>
        <p:spPr>
          <a:xfrm>
            <a:off x="6163556" y="3484938"/>
            <a:ext cx="360040" cy="361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2" name="Oval 21"/>
          <p:cNvSpPr/>
          <p:nvPr/>
        </p:nvSpPr>
        <p:spPr>
          <a:xfrm>
            <a:off x="1835696" y="3429000"/>
            <a:ext cx="360040" cy="361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3" name="TextBox 22"/>
          <p:cNvSpPr txBox="1"/>
          <p:nvPr/>
        </p:nvSpPr>
        <p:spPr>
          <a:xfrm>
            <a:off x="2015716" y="3140968"/>
            <a:ext cx="1116124" cy="338554"/>
          </a:xfrm>
          <a:prstGeom prst="rect">
            <a:avLst/>
          </a:prstGeom>
          <a:noFill/>
        </p:spPr>
        <p:txBody>
          <a:bodyPr wrap="square" rtlCol="0">
            <a:spAutoFit/>
          </a:bodyPr>
          <a:lstStyle/>
          <a:p>
            <a:r>
              <a:rPr lang="en-CA" sz="1600" b="1" dirty="0" smtClean="0">
                <a:solidFill>
                  <a:srgbClr val="FF0000"/>
                </a:solidFill>
                <a:latin typeface="Arial" panose="020B0604020202020204" pitchFamily="34" charset="0"/>
                <a:cs typeface="Arial" panose="020B0604020202020204" pitchFamily="34" charset="0"/>
              </a:rPr>
              <a:t>DO 220</a:t>
            </a:r>
            <a:endParaRPr lang="en-CA" sz="16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6120172" y="3149352"/>
            <a:ext cx="1116124" cy="338554"/>
          </a:xfrm>
          <a:prstGeom prst="rect">
            <a:avLst/>
          </a:prstGeom>
          <a:noFill/>
        </p:spPr>
        <p:txBody>
          <a:bodyPr wrap="square" rtlCol="0">
            <a:spAutoFit/>
          </a:bodyPr>
          <a:lstStyle/>
          <a:p>
            <a:r>
              <a:rPr lang="en-CA" sz="1600" b="1" dirty="0" smtClean="0">
                <a:solidFill>
                  <a:srgbClr val="FF0000"/>
                </a:solidFill>
                <a:latin typeface="Arial" panose="020B0604020202020204" pitchFamily="34" charset="0"/>
                <a:cs typeface="Arial" panose="020B0604020202020204" pitchFamily="34" charset="0"/>
              </a:rPr>
              <a:t>DO 220</a:t>
            </a:r>
            <a:endParaRPr lang="en-CA" sz="16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1115616" y="5754742"/>
            <a:ext cx="633670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Square root of the signal degree variances for DIR and TIM </a:t>
            </a:r>
            <a:r>
              <a:rPr lang="en-US" sz="1600" dirty="0" smtClean="0">
                <a:latin typeface="Arial" panose="020B0604020202020204" pitchFamily="34" charset="0"/>
                <a:cs typeface="Arial" panose="020B0604020202020204" pitchFamily="34" charset="0"/>
              </a:rPr>
              <a:t>models</a:t>
            </a:r>
            <a:endParaRPr lang="en-CA" sz="1600" dirty="0">
              <a:latin typeface="Arial" panose="020B0604020202020204" pitchFamily="34" charset="0"/>
              <a:cs typeface="Arial" panose="020B0604020202020204" pitchFamily="34" charset="0"/>
            </a:endParaRPr>
          </a:p>
        </p:txBody>
      </p:sp>
      <p:sp>
        <p:nvSpPr>
          <p:cNvPr id="14" name="TextBox 13"/>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3</a:t>
            </a:r>
            <a:endParaRPr lang="en-CA" dirty="0">
              <a:solidFill>
                <a:schemeClr val="bg1"/>
              </a:solidFill>
            </a:endParaRPr>
          </a:p>
        </p:txBody>
      </p:sp>
    </p:spTree>
    <p:extLst>
      <p:ext uri="{BB962C8B-B14F-4D97-AF65-F5344CB8AC3E}">
        <p14:creationId xmlns:p14="http://schemas.microsoft.com/office/powerpoint/2010/main" val="7437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60340306"/>
              </p:ext>
            </p:extLst>
          </p:nvPr>
        </p:nvGraphicFramePr>
        <p:xfrm>
          <a:off x="179512" y="3645024"/>
          <a:ext cx="5472607" cy="2133600"/>
        </p:xfrm>
        <a:graphic>
          <a:graphicData uri="http://schemas.openxmlformats.org/drawingml/2006/table">
            <a:tbl>
              <a:tblPr firstRow="1" firstCol="1" bandRow="1">
                <a:tableStyleId>{5C22544A-7EE6-4342-B048-85BDC9FD1C3A}</a:tableStyleId>
              </a:tblPr>
              <a:tblGrid>
                <a:gridCol w="858016"/>
                <a:gridCol w="751945"/>
                <a:gridCol w="737242"/>
                <a:gridCol w="892673"/>
                <a:gridCol w="744594"/>
                <a:gridCol w="751945"/>
                <a:gridCol w="736192"/>
              </a:tblGrid>
              <a:tr h="0">
                <a:tc>
                  <a:txBody>
                    <a:bodyPr/>
                    <a:lstStyle/>
                    <a:p>
                      <a:pPr algn="ctr">
                        <a:spcAft>
                          <a:spcPts val="0"/>
                        </a:spcAft>
                      </a:pPr>
                      <a:r>
                        <a:rPr lang="en-GB" sz="1400" dirty="0">
                          <a:effectLst/>
                        </a:rPr>
                        <a:t>SH</a:t>
                      </a:r>
                      <a:endParaRPr lang="en-CA" sz="1400" dirty="0">
                        <a:effectLst/>
                      </a:endParaRPr>
                    </a:p>
                    <a:p>
                      <a:pPr algn="ctr">
                        <a:spcAft>
                          <a:spcPts val="0"/>
                        </a:spcAft>
                      </a:pPr>
                      <a:r>
                        <a:rPr lang="en-GB" sz="1400" dirty="0">
                          <a:effectLst/>
                        </a:rPr>
                        <a:t>degree</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TIM</a:t>
                      </a:r>
                      <a:endParaRPr lang="en-CA" sz="1400" dirty="0">
                        <a:effectLst/>
                      </a:endParaRPr>
                    </a:p>
                    <a:p>
                      <a:pPr algn="ctr">
                        <a:spcAft>
                          <a:spcPts val="0"/>
                        </a:spcAft>
                      </a:pPr>
                      <a:r>
                        <a:rPr lang="en-GB" sz="1400" dirty="0">
                          <a:effectLst/>
                        </a:rPr>
                        <a:t>R3</a:t>
                      </a:r>
                      <a:endParaRPr lang="en-CA" sz="1400" dirty="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DIR</a:t>
                      </a:r>
                      <a:endParaRPr lang="en-CA" sz="1400" dirty="0">
                        <a:effectLst/>
                      </a:endParaRPr>
                    </a:p>
                    <a:p>
                      <a:pPr algn="ctr">
                        <a:spcAft>
                          <a:spcPts val="0"/>
                        </a:spcAft>
                      </a:pPr>
                      <a:r>
                        <a:rPr lang="en-GB" sz="1400" dirty="0">
                          <a:effectLst/>
                        </a:rPr>
                        <a:t>R3</a:t>
                      </a:r>
                      <a:endParaRPr lang="en-CA" sz="1400" dirty="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TIM</a:t>
                      </a:r>
                      <a:endParaRPr lang="en-CA" sz="1400">
                        <a:effectLst/>
                      </a:endParaRPr>
                    </a:p>
                    <a:p>
                      <a:pPr algn="ctr">
                        <a:spcAft>
                          <a:spcPts val="0"/>
                        </a:spcAft>
                      </a:pPr>
                      <a:r>
                        <a:rPr lang="en-GB" sz="1400">
                          <a:effectLst/>
                        </a:rPr>
                        <a:t>R4</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DIR</a:t>
                      </a:r>
                      <a:endParaRPr lang="en-CA" sz="1400">
                        <a:effectLst/>
                      </a:endParaRPr>
                    </a:p>
                    <a:p>
                      <a:pPr algn="ctr">
                        <a:spcAft>
                          <a:spcPts val="0"/>
                        </a:spcAft>
                      </a:pPr>
                      <a:r>
                        <a:rPr lang="en-GB" sz="1400">
                          <a:effectLst/>
                        </a:rPr>
                        <a:t>R4</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TIM</a:t>
                      </a:r>
                      <a:endParaRPr lang="en-CA" sz="1400">
                        <a:effectLst/>
                      </a:endParaRPr>
                    </a:p>
                    <a:p>
                      <a:pPr algn="ctr">
                        <a:spcAft>
                          <a:spcPts val="0"/>
                        </a:spcAft>
                      </a:pPr>
                      <a:r>
                        <a:rPr lang="en-GB" sz="1400">
                          <a:effectLst/>
                        </a:rPr>
                        <a:t>R5</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DIR</a:t>
                      </a:r>
                      <a:endParaRPr lang="en-CA" sz="1400">
                        <a:effectLst/>
                      </a:endParaRPr>
                    </a:p>
                    <a:p>
                      <a:pPr algn="ctr">
                        <a:spcAft>
                          <a:spcPts val="0"/>
                        </a:spcAft>
                      </a:pPr>
                      <a:r>
                        <a:rPr lang="en-GB" sz="1400">
                          <a:effectLst/>
                        </a:rPr>
                        <a:t>R5</a:t>
                      </a:r>
                      <a:endParaRPr lang="en-CA" sz="140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180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4.4</a:t>
                      </a:r>
                      <a:endParaRPr lang="en-CA" sz="1400" dirty="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2.5</a:t>
                      </a:r>
                      <a:endParaRPr lang="en-CA" sz="1400" dirty="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3.0</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0.8</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1.5</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0.6</a:t>
                      </a:r>
                      <a:endParaRPr lang="en-CA" sz="140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190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5.0</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2.8</a:t>
                      </a:r>
                      <a:endParaRPr lang="en-CA" sz="1400" dirty="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3.4</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1.8</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0.7</a:t>
                      </a:r>
                      <a:endParaRPr lang="en-CA" sz="140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200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5.9</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3.2</a:t>
                      </a:r>
                      <a:endParaRPr lang="en-CA" sz="1400" dirty="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4.0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1.2</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2.3</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0.8</a:t>
                      </a:r>
                      <a:endParaRPr lang="en-CA" sz="140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210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7.2</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3.7</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4.8</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1.5</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2.8</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1.0</a:t>
                      </a:r>
                      <a:endParaRPr lang="en-CA" sz="140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220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8.8</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4.2</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6.0</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1.9</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3.6</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1.2</a:t>
                      </a:r>
                      <a:endParaRPr lang="en-CA" sz="1400" dirty="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230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10.7</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4.8</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dirty="0">
                          <a:effectLst/>
                        </a:rPr>
                        <a:t>7.5</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2.4</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4.6</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1.5</a:t>
                      </a:r>
                      <a:endParaRPr lang="en-CA" sz="1400" dirty="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240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12.8</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5.7</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9.4</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3.0</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5.9</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1.9</a:t>
                      </a:r>
                      <a:endParaRPr lang="en-CA" sz="1400" dirty="0">
                        <a:effectLst/>
                        <a:latin typeface="Times New Roman MT Std"/>
                        <a:ea typeface="Times New Roman"/>
                        <a:cs typeface="Times New Roman"/>
                      </a:endParaRPr>
                    </a:p>
                  </a:txBody>
                  <a:tcPr marL="68580" marR="68580" marT="0" marB="0" anchor="b"/>
                </a:tc>
              </a:tr>
              <a:tr h="0">
                <a:tc>
                  <a:txBody>
                    <a:bodyPr/>
                    <a:lstStyle/>
                    <a:p>
                      <a:pPr algn="ctr">
                        <a:spcAft>
                          <a:spcPts val="0"/>
                        </a:spcAft>
                      </a:pPr>
                      <a:r>
                        <a:rPr lang="en-GB" sz="1400">
                          <a:effectLst/>
                        </a:rPr>
                        <a:t>250</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14.9</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a:t>
                      </a:r>
                      <a:endParaRPr lang="en-CA" sz="1400">
                        <a:effectLst/>
                        <a:latin typeface="Times New Roman MT Std"/>
                        <a:ea typeface="Times New Roman"/>
                        <a:cs typeface="Times New Roman"/>
                      </a:endParaRPr>
                    </a:p>
                  </a:txBody>
                  <a:tcPr marL="68580" marR="68580" marT="0" marB="0"/>
                </a:tc>
                <a:tc>
                  <a:txBody>
                    <a:bodyPr/>
                    <a:lstStyle/>
                    <a:p>
                      <a:pPr algn="ctr">
                        <a:spcAft>
                          <a:spcPts val="0"/>
                        </a:spcAft>
                      </a:pPr>
                      <a:r>
                        <a:rPr lang="en-GB" sz="1400">
                          <a:effectLst/>
                        </a:rPr>
                        <a:t>11.3</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a:effectLst/>
                        </a:rPr>
                        <a:t>3.7</a:t>
                      </a:r>
                      <a:endParaRPr lang="en-CA" sz="140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7.4</a:t>
                      </a:r>
                      <a:endParaRPr lang="en-CA" sz="1400" dirty="0">
                        <a:effectLst/>
                        <a:latin typeface="Times New Roman MT Std"/>
                        <a:ea typeface="Times New Roman"/>
                        <a:cs typeface="Times New Roman"/>
                      </a:endParaRPr>
                    </a:p>
                  </a:txBody>
                  <a:tcPr marL="68580" marR="68580" marT="0" marB="0" anchor="b"/>
                </a:tc>
                <a:tc>
                  <a:txBody>
                    <a:bodyPr/>
                    <a:lstStyle/>
                    <a:p>
                      <a:pPr algn="ctr">
                        <a:spcAft>
                          <a:spcPts val="0"/>
                        </a:spcAft>
                      </a:pPr>
                      <a:r>
                        <a:rPr lang="en-GB" sz="1400" dirty="0">
                          <a:effectLst/>
                        </a:rPr>
                        <a:t>2.3</a:t>
                      </a:r>
                      <a:endParaRPr lang="en-CA" sz="1400" dirty="0">
                        <a:effectLst/>
                        <a:latin typeface="Times New Roman MT Std"/>
                        <a:ea typeface="Times New Roman"/>
                        <a:cs typeface="Times New Roman"/>
                      </a:endParaRPr>
                    </a:p>
                  </a:txBody>
                  <a:tcPr marL="68580" marR="68580" marT="0" marB="0" anchor="b"/>
                </a:tc>
              </a:tr>
            </a:tbl>
          </a:graphicData>
        </a:graphic>
      </p:graphicFrame>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1" name="Object 10"/>
          <p:cNvGraphicFramePr>
            <a:graphicFrameLocks noChangeAspect="1"/>
          </p:cNvGraphicFramePr>
          <p:nvPr>
            <p:extLst>
              <p:ext uri="{D42A27DB-BD31-4B8C-83A1-F6EECF244321}">
                <p14:modId xmlns:p14="http://schemas.microsoft.com/office/powerpoint/2010/main" val="3331690235"/>
              </p:ext>
            </p:extLst>
          </p:nvPr>
        </p:nvGraphicFramePr>
        <p:xfrm>
          <a:off x="3203848" y="1916113"/>
          <a:ext cx="2282825" cy="649287"/>
        </p:xfrm>
        <a:graphic>
          <a:graphicData uri="http://schemas.openxmlformats.org/presentationml/2006/ole">
            <mc:AlternateContent xmlns:mc="http://schemas.openxmlformats.org/markup-compatibility/2006">
              <mc:Choice xmlns:v="urn:schemas-microsoft-com:vml" Requires="v">
                <p:oleObj spid="_x0000_s2117" name="Equation" r:id="rId4" imgW="1308100" imgH="368300" progId="Equation.DSMT4">
                  <p:embed/>
                </p:oleObj>
              </mc:Choice>
              <mc:Fallback>
                <p:oleObj name="Equation" r:id="rId4" imgW="1308100" imgH="368300" progId="Equation.DSMT4">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916113"/>
                        <a:ext cx="2282825"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3" name="Object 12"/>
          <p:cNvGraphicFramePr>
            <a:graphicFrameLocks noChangeAspect="1"/>
          </p:cNvGraphicFramePr>
          <p:nvPr>
            <p:extLst>
              <p:ext uri="{D42A27DB-BD31-4B8C-83A1-F6EECF244321}">
                <p14:modId xmlns:p14="http://schemas.microsoft.com/office/powerpoint/2010/main" val="867703611"/>
              </p:ext>
            </p:extLst>
          </p:nvPr>
        </p:nvGraphicFramePr>
        <p:xfrm>
          <a:off x="3275856" y="1196752"/>
          <a:ext cx="2012951" cy="720080"/>
        </p:xfrm>
        <a:graphic>
          <a:graphicData uri="http://schemas.openxmlformats.org/presentationml/2006/ole">
            <mc:AlternateContent xmlns:mc="http://schemas.openxmlformats.org/markup-compatibility/2006">
              <mc:Choice xmlns:v="urn:schemas-microsoft-com:vml" Requires="v">
                <p:oleObj spid="_x0000_s2118" name="Equation" r:id="rId6" imgW="1168400" imgH="419100" progId="Equation.DSMT4">
                  <p:embed/>
                </p:oleObj>
              </mc:Choice>
              <mc:Fallback>
                <p:oleObj name="Equation" r:id="rId6" imgW="1168400" imgH="419100" progId="Equation.DSMT4">
                  <p:embed/>
                  <p:pic>
                    <p:nvPicPr>
                      <p:cNvPr id="0"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196752"/>
                        <a:ext cx="2012951"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07504" y="1340768"/>
            <a:ext cx="417646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Cumulative global geoid error: </a:t>
            </a:r>
            <a:endParaRPr lang="en-CA" dirty="0">
              <a:latin typeface="Arial" panose="020B0604020202020204" pitchFamily="34" charset="0"/>
              <a:cs typeface="Arial" panose="020B0604020202020204" pitchFamily="34" charset="0"/>
            </a:endParaRPr>
          </a:p>
        </p:txBody>
      </p:sp>
      <p:sp>
        <p:nvSpPr>
          <p:cNvPr id="15" name="TextBox 14"/>
          <p:cNvSpPr txBox="1"/>
          <p:nvPr/>
        </p:nvSpPr>
        <p:spPr>
          <a:xfrm>
            <a:off x="179512" y="2708920"/>
            <a:ext cx="554461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altLang="en-US" sz="1600" b="1" dirty="0" smtClean="0">
                <a:solidFill>
                  <a:srgbClr val="FF0000"/>
                </a:solidFill>
                <a:latin typeface="Arial" panose="020B0604020202020204" pitchFamily="34" charset="0"/>
                <a:cs typeface="Arial" panose="020B0604020202020204" pitchFamily="34" charset="0"/>
              </a:rPr>
              <a:t>GOCE mission’s goal:</a:t>
            </a:r>
          </a:p>
          <a:p>
            <a:r>
              <a:rPr lang="en-CA" altLang="en-US" sz="1600" b="1" dirty="0" smtClean="0">
                <a:solidFill>
                  <a:srgbClr val="FF0000"/>
                </a:solidFill>
                <a:latin typeface="Arial" panose="020B0604020202020204" pitchFamily="34" charset="0"/>
                <a:cs typeface="Arial" panose="020B0604020202020204" pitchFamily="34" charset="0"/>
              </a:rPr>
              <a:t>1 </a:t>
            </a:r>
            <a:r>
              <a:rPr lang="en-CA" altLang="en-US" sz="1600" b="1" dirty="0">
                <a:solidFill>
                  <a:srgbClr val="FF0000"/>
                </a:solidFill>
                <a:latin typeface="Arial" panose="020B0604020202020204" pitchFamily="34" charset="0"/>
                <a:cs typeface="Arial" panose="020B0604020202020204" pitchFamily="34" charset="0"/>
              </a:rPr>
              <a:t>- 2 cm </a:t>
            </a:r>
            <a:r>
              <a:rPr lang="en-CA" altLang="en-US" sz="1600" b="1" dirty="0" smtClean="0">
                <a:solidFill>
                  <a:srgbClr val="FF0000"/>
                </a:solidFill>
                <a:latin typeface="Arial" panose="020B0604020202020204" pitchFamily="34" charset="0"/>
                <a:cs typeface="Arial" panose="020B0604020202020204" pitchFamily="34" charset="0"/>
              </a:rPr>
              <a:t>geoid accuracy with </a:t>
            </a:r>
            <a:r>
              <a:rPr lang="en-CA" altLang="en-US" sz="1600" b="1" dirty="0">
                <a:solidFill>
                  <a:srgbClr val="FF0000"/>
                </a:solidFill>
                <a:latin typeface="Arial" panose="020B0604020202020204" pitchFamily="34" charset="0"/>
                <a:cs typeface="Arial" panose="020B0604020202020204" pitchFamily="34" charset="0"/>
              </a:rPr>
              <a:t>100 km spatial </a:t>
            </a:r>
            <a:r>
              <a:rPr lang="en-CA" altLang="en-US" sz="1600" b="1" dirty="0" smtClean="0">
                <a:solidFill>
                  <a:srgbClr val="FF0000"/>
                </a:solidFill>
                <a:latin typeface="Arial" panose="020B0604020202020204" pitchFamily="34" charset="0"/>
                <a:cs typeface="Arial" panose="020B0604020202020204" pitchFamily="34" charset="0"/>
              </a:rPr>
              <a:t>resolution</a:t>
            </a:r>
            <a:endParaRPr lang="en-CA" altLang="en-US" sz="1600" b="1" dirty="0">
              <a:solidFill>
                <a:srgbClr val="FF0000"/>
              </a:solidFill>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1043608" y="4437112"/>
            <a:ext cx="4608512" cy="288032"/>
          </a:xfrm>
          <a:prstGeom prst="rect">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CA" altLang="en-US" sz="1800">
              <a:latin typeface="Arial" pitchFamily="34" charset="0"/>
            </a:endParaRPr>
          </a:p>
        </p:txBody>
      </p:sp>
      <p:sp>
        <p:nvSpPr>
          <p:cNvPr id="20" name="Title 1"/>
          <p:cNvSpPr>
            <a:spLocks noGrp="1"/>
          </p:cNvSpPr>
          <p:nvPr>
            <p:ph type="title"/>
          </p:nvPr>
        </p:nvSpPr>
        <p:spPr>
          <a:xfrm>
            <a:off x="1331640" y="255786"/>
            <a:ext cx="6480720" cy="724942"/>
          </a:xfrm>
        </p:spPr>
        <p:txBody>
          <a:bodyPr/>
          <a:lstStyle/>
          <a:p>
            <a:pPr algn="l"/>
            <a:r>
              <a:rPr lang="en-GB" sz="3200" b="1" dirty="0" smtClean="0"/>
              <a:t>Evaluation by Degree Variances (2/2)</a:t>
            </a:r>
            <a:endParaRPr lang="en-GB" sz="3200" b="1" dirty="0"/>
          </a:p>
        </p:txBody>
      </p:sp>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81577" y="1110873"/>
            <a:ext cx="2698935" cy="2535922"/>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96894" y="3717032"/>
            <a:ext cx="2714313" cy="2535922"/>
          </a:xfrm>
          <a:prstGeom prst="rect">
            <a:avLst/>
          </a:prstGeom>
        </p:spPr>
      </p:pic>
      <p:cxnSp>
        <p:nvCxnSpPr>
          <p:cNvPr id="17" name="Straight Connector 16"/>
          <p:cNvCxnSpPr/>
          <p:nvPr/>
        </p:nvCxnSpPr>
        <p:spPr>
          <a:xfrm>
            <a:off x="8244408" y="3284984"/>
            <a:ext cx="0" cy="10801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876256" y="3284984"/>
            <a:ext cx="1368152" cy="1800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28184" y="3152001"/>
            <a:ext cx="720080" cy="276999"/>
          </a:xfrm>
          <a:prstGeom prst="rect">
            <a:avLst/>
          </a:prstGeom>
          <a:noFill/>
          <a:ln w="25400">
            <a:noFill/>
          </a:ln>
        </p:spPr>
        <p:txBody>
          <a:bodyPr wrap="square" rtlCol="0">
            <a:spAutoFit/>
          </a:bodyPr>
          <a:lstStyle/>
          <a:p>
            <a:r>
              <a:rPr lang="en-CA" sz="1200" b="1" dirty="0" smtClean="0">
                <a:solidFill>
                  <a:srgbClr val="FF0000"/>
                </a:solidFill>
                <a:latin typeface="Arial" panose="020B0604020202020204" pitchFamily="34" charset="0"/>
                <a:cs typeface="Arial" panose="020B0604020202020204" pitchFamily="34" charset="0"/>
              </a:rPr>
              <a:t>0.8 cm</a:t>
            </a:r>
            <a:endParaRPr lang="en-CA" sz="1200" b="1" dirty="0">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1187624" y="3275692"/>
            <a:ext cx="417646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Cumulative global geoid </a:t>
            </a:r>
            <a:r>
              <a:rPr lang="en-GB" dirty="0" smtClean="0">
                <a:latin typeface="Arial" panose="020B0604020202020204" pitchFamily="34" charset="0"/>
                <a:cs typeface="Arial" panose="020B0604020202020204" pitchFamily="34" charset="0"/>
              </a:rPr>
              <a:t>error</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(cm)</a:t>
            </a:r>
            <a:endParaRPr lang="en-CA" dirty="0">
              <a:latin typeface="Arial" panose="020B0604020202020204" pitchFamily="34" charset="0"/>
              <a:cs typeface="Arial" panose="020B0604020202020204" pitchFamily="34" charset="0"/>
            </a:endParaRPr>
          </a:p>
        </p:txBody>
      </p:sp>
      <p:sp>
        <p:nvSpPr>
          <p:cNvPr id="31" name="TextBox 30"/>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4</a:t>
            </a:r>
            <a:endParaRPr lang="en-CA" dirty="0">
              <a:solidFill>
                <a:schemeClr val="bg1"/>
              </a:solidFill>
            </a:endParaRPr>
          </a:p>
        </p:txBody>
      </p:sp>
    </p:spTree>
    <p:extLst>
      <p:ext uri="{BB962C8B-B14F-4D97-AF65-F5344CB8AC3E}">
        <p14:creationId xmlns:p14="http://schemas.microsoft.com/office/powerpoint/2010/main" val="80459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88832" cy="724942"/>
          </a:xfrm>
        </p:spPr>
        <p:txBody>
          <a:bodyPr/>
          <a:lstStyle/>
          <a:p>
            <a:r>
              <a:rPr lang="en-CA" sz="3200" b="1" dirty="0" smtClean="0"/>
              <a:t>GNSS-levelling Stations</a:t>
            </a:r>
            <a:endParaRPr lang="en-CA" sz="3200" b="1" dirty="0"/>
          </a:p>
        </p:txBody>
      </p:sp>
      <p:pic>
        <p:nvPicPr>
          <p:cNvPr id="8" name="Content Placeholder 7"/>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572000" y="2348880"/>
            <a:ext cx="4405730" cy="3888184"/>
          </a:xfr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3" name="Object 12"/>
          <p:cNvGraphicFramePr>
            <a:graphicFrameLocks noChangeAspect="1"/>
          </p:cNvGraphicFramePr>
          <p:nvPr>
            <p:extLst>
              <p:ext uri="{D42A27DB-BD31-4B8C-83A1-F6EECF244321}">
                <p14:modId xmlns:p14="http://schemas.microsoft.com/office/powerpoint/2010/main" val="3305927031"/>
              </p:ext>
            </p:extLst>
          </p:nvPr>
        </p:nvGraphicFramePr>
        <p:xfrm>
          <a:off x="179512" y="1628800"/>
          <a:ext cx="8888413" cy="1439863"/>
        </p:xfrm>
        <a:graphic>
          <a:graphicData uri="http://schemas.openxmlformats.org/presentationml/2006/ole">
            <mc:AlternateContent xmlns:mc="http://schemas.openxmlformats.org/markup-compatibility/2006">
              <mc:Choice xmlns:v="urn:schemas-microsoft-com:vml" Requires="v">
                <p:oleObj spid="_x0000_s14405" name="Equation" r:id="rId6" imgW="5334000" imgH="863600" progId="Equation.DSMT4">
                  <p:embed/>
                </p:oleObj>
              </mc:Choice>
              <mc:Fallback>
                <p:oleObj name="Equation" r:id="rId6" imgW="5334000" imgH="863600" progId="Equation.DSMT4">
                  <p:embed/>
                  <p:pic>
                    <p:nvPicPr>
                      <p:cNvPr id="0" name="Picture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628800"/>
                        <a:ext cx="8888413"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 name="Object 14"/>
          <p:cNvGraphicFramePr>
            <a:graphicFrameLocks noChangeAspect="1"/>
          </p:cNvGraphicFramePr>
          <p:nvPr>
            <p:extLst>
              <p:ext uri="{D42A27DB-BD31-4B8C-83A1-F6EECF244321}">
                <p14:modId xmlns:p14="http://schemas.microsoft.com/office/powerpoint/2010/main" val="1319303369"/>
              </p:ext>
            </p:extLst>
          </p:nvPr>
        </p:nvGraphicFramePr>
        <p:xfrm>
          <a:off x="467544" y="4293096"/>
          <a:ext cx="1944216" cy="326904"/>
        </p:xfrm>
        <a:graphic>
          <a:graphicData uri="http://schemas.openxmlformats.org/presentationml/2006/ole">
            <mc:AlternateContent xmlns:mc="http://schemas.openxmlformats.org/markup-compatibility/2006">
              <mc:Choice xmlns:v="urn:schemas-microsoft-com:vml" Requires="v">
                <p:oleObj spid="_x0000_s14406" name="Equation" r:id="rId8" imgW="1079032" imgH="177723" progId="Equation.DSMT4">
                  <p:embed/>
                </p:oleObj>
              </mc:Choice>
              <mc:Fallback>
                <p:oleObj name="Equation" r:id="rId8" imgW="1079032" imgH="177723" progId="Equation.DSMT4">
                  <p:embed/>
                  <p:pic>
                    <p:nvPicPr>
                      <p:cNvPr id="0" name="Picture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4293096"/>
                        <a:ext cx="1944216" cy="326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8" name="TextBox 17"/>
          <p:cNvSpPr txBox="1"/>
          <p:nvPr/>
        </p:nvSpPr>
        <p:spPr>
          <a:xfrm>
            <a:off x="107504" y="1340768"/>
            <a:ext cx="5976664" cy="338554"/>
          </a:xfrm>
          <a:prstGeom prst="rect">
            <a:avLst/>
          </a:prstGeom>
          <a:noFill/>
        </p:spPr>
        <p:txBody>
          <a:bodyPr wrap="square" rtlCol="0">
            <a:spAutoFit/>
          </a:bodyPr>
          <a:lstStyle/>
          <a:p>
            <a:pPr marL="285750" indent="-285750">
              <a:buFont typeface="Wingdings" panose="05000000000000000000" pitchFamily="2" charset="2"/>
              <a:buChar char="q"/>
            </a:pPr>
            <a:r>
              <a:rPr lang="en-CA" sz="1600" dirty="0" smtClean="0">
                <a:latin typeface="Arial" panose="020B0604020202020204" pitchFamily="34" charset="0"/>
                <a:cs typeface="Arial" panose="020B0604020202020204" pitchFamily="34" charset="0"/>
              </a:rPr>
              <a:t>Geoid height from GGM</a:t>
            </a:r>
            <a:endParaRPr lang="en-CA" sz="1600" dirty="0">
              <a:latin typeface="Arial" panose="020B0604020202020204" pitchFamily="34" charset="0"/>
              <a:cs typeface="Arial" panose="020B0604020202020204" pitchFamily="34" charset="0"/>
            </a:endParaRPr>
          </a:p>
        </p:txBody>
      </p:sp>
      <p:sp>
        <p:nvSpPr>
          <p:cNvPr id="19" name="TextBox 18"/>
          <p:cNvSpPr txBox="1"/>
          <p:nvPr/>
        </p:nvSpPr>
        <p:spPr>
          <a:xfrm>
            <a:off x="179512" y="3810526"/>
            <a:ext cx="5976664" cy="338554"/>
          </a:xfrm>
          <a:prstGeom prst="rect">
            <a:avLst/>
          </a:prstGeom>
          <a:noFill/>
        </p:spPr>
        <p:txBody>
          <a:bodyPr wrap="square" rtlCol="0">
            <a:spAutoFit/>
          </a:bodyPr>
          <a:lstStyle/>
          <a:p>
            <a:pPr marL="285750" indent="-285750">
              <a:buFont typeface="Wingdings" panose="05000000000000000000" pitchFamily="2" charset="2"/>
              <a:buChar char="q"/>
            </a:pPr>
            <a:r>
              <a:rPr lang="en-CA" sz="1600" dirty="0" smtClean="0">
                <a:latin typeface="Arial" panose="020B0604020202020204" pitchFamily="34" charset="0"/>
                <a:cs typeface="Arial" panose="020B0604020202020204" pitchFamily="34" charset="0"/>
              </a:rPr>
              <a:t>Geoid height at the GNSS-levelling stations</a:t>
            </a:r>
            <a:endParaRPr lang="en-CA" sz="1600" dirty="0">
              <a:latin typeface="Arial" panose="020B0604020202020204" pitchFamily="34" charset="0"/>
              <a:cs typeface="Arial" panose="020B0604020202020204" pitchFamily="34" charset="0"/>
            </a:endParaRPr>
          </a:p>
        </p:txBody>
      </p:sp>
      <p:sp>
        <p:nvSpPr>
          <p:cNvPr id="17" name="TextBox 16"/>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5</a:t>
            </a:r>
            <a:endParaRPr lang="en-CA" dirty="0">
              <a:solidFill>
                <a:schemeClr val="bg1"/>
              </a:solidFill>
            </a:endParaRPr>
          </a:p>
        </p:txBody>
      </p:sp>
    </p:spTree>
    <p:extLst>
      <p:ext uri="{BB962C8B-B14F-4D97-AF65-F5344CB8AC3E}">
        <p14:creationId xmlns:p14="http://schemas.microsoft.com/office/powerpoint/2010/main" val="3749918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488832" cy="724942"/>
          </a:xfrm>
        </p:spPr>
        <p:txBody>
          <a:bodyPr/>
          <a:lstStyle/>
          <a:p>
            <a:r>
              <a:rPr lang="en-CA" sz="3200" b="1" dirty="0" smtClean="0"/>
              <a:t>Systematic Levelling </a:t>
            </a:r>
            <a:r>
              <a:rPr lang="en-CA" sz="3200" b="1" dirty="0"/>
              <a:t>E</a:t>
            </a:r>
            <a:r>
              <a:rPr lang="en-CA" sz="3200" b="1" dirty="0" smtClean="0"/>
              <a:t>rrors</a:t>
            </a:r>
            <a:endParaRPr lang="en-CA" sz="3200"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9592" y="1340768"/>
            <a:ext cx="7084326" cy="338437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sp>
        <p:nvSpPr>
          <p:cNvPr id="6" name="TextBox 5"/>
          <p:cNvSpPr txBox="1"/>
          <p:nvPr/>
        </p:nvSpPr>
        <p:spPr>
          <a:xfrm>
            <a:off x="827584" y="4818638"/>
            <a:ext cx="8352928"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Standard deviation of </a:t>
            </a:r>
            <a:r>
              <a:rPr lang="de-DE" sz="1600" dirty="0">
                <a:latin typeface="Arial" panose="020B0604020202020204" pitchFamily="34" charset="0"/>
                <a:cs typeface="Arial" panose="020B0604020202020204" pitchFamily="34" charset="0"/>
              </a:rPr>
              <a:t>the geoid height </a:t>
            </a:r>
            <a:r>
              <a:rPr lang="de-DE" sz="1600" dirty="0" smtClean="0">
                <a:latin typeface="Arial" panose="020B0604020202020204" pitchFamily="34" charset="0"/>
                <a:cs typeface="Arial" panose="020B0604020202020204" pitchFamily="34" charset="0"/>
              </a:rPr>
              <a:t>differences before </a:t>
            </a:r>
            <a:r>
              <a:rPr lang="de-DE" sz="1600" dirty="0">
                <a:latin typeface="Arial" panose="020B0604020202020204" pitchFamily="34" charset="0"/>
                <a:cs typeface="Arial" panose="020B0604020202020204" pitchFamily="34" charset="0"/>
              </a:rPr>
              <a:t>and </a:t>
            </a:r>
            <a:r>
              <a:rPr lang="de-DE" sz="1600" dirty="0" smtClean="0">
                <a:latin typeface="Arial" panose="020B0604020202020204" pitchFamily="34" charset="0"/>
                <a:cs typeface="Arial" panose="020B0604020202020204" pitchFamily="34" charset="0"/>
              </a:rPr>
              <a:t>after plane fit (cm)</a:t>
            </a:r>
            <a:endParaRPr lang="en-CA"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4509674"/>
              </p:ext>
            </p:extLst>
          </p:nvPr>
        </p:nvGraphicFramePr>
        <p:xfrm>
          <a:off x="1403648" y="5178896"/>
          <a:ext cx="6096000" cy="9144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221283">
                <a:tc>
                  <a:txBody>
                    <a:bodyPr/>
                    <a:lstStyle/>
                    <a:p>
                      <a:r>
                        <a:rPr lang="en-CA" sz="1400" dirty="0" smtClean="0">
                          <a:latin typeface="Arial" panose="020B0604020202020204" pitchFamily="34" charset="0"/>
                          <a:cs typeface="Arial" panose="020B0604020202020204" pitchFamily="34" charset="0"/>
                        </a:rPr>
                        <a:t>Region</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Canada</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CONUS</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Alaska</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Mexico</a:t>
                      </a:r>
                      <a:endParaRPr lang="en-CA" sz="1400" dirty="0">
                        <a:latin typeface="Arial" panose="020B0604020202020204" pitchFamily="34" charset="0"/>
                        <a:cs typeface="Arial" panose="020B0604020202020204" pitchFamily="34" charset="0"/>
                      </a:endParaRPr>
                    </a:p>
                  </a:txBody>
                  <a:tcPr/>
                </a:tc>
              </a:tr>
              <a:tr h="221283">
                <a:tc>
                  <a:txBody>
                    <a:bodyPr/>
                    <a:lstStyle/>
                    <a:p>
                      <a:r>
                        <a:rPr lang="en-CA" sz="1400" dirty="0" smtClean="0">
                          <a:latin typeface="Arial" panose="020B0604020202020204" pitchFamily="34" charset="0"/>
                          <a:cs typeface="Arial" panose="020B0604020202020204" pitchFamily="34" charset="0"/>
                        </a:rPr>
                        <a:t>Before</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46.2</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62.5</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96.2</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73.5</a:t>
                      </a:r>
                      <a:endParaRPr lang="en-CA" sz="1400" dirty="0">
                        <a:latin typeface="Arial" panose="020B0604020202020204" pitchFamily="34" charset="0"/>
                        <a:cs typeface="Arial" panose="020B0604020202020204" pitchFamily="34" charset="0"/>
                      </a:endParaRPr>
                    </a:p>
                  </a:txBody>
                  <a:tcPr/>
                </a:tc>
              </a:tr>
              <a:tr h="221283">
                <a:tc>
                  <a:txBody>
                    <a:bodyPr/>
                    <a:lstStyle/>
                    <a:p>
                      <a:r>
                        <a:rPr lang="en-CA" sz="1400" dirty="0" smtClean="0">
                          <a:latin typeface="Arial" panose="020B0604020202020204" pitchFamily="34" charset="0"/>
                          <a:cs typeface="Arial" panose="020B0604020202020204" pitchFamily="34" charset="0"/>
                        </a:rPr>
                        <a:t>After</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41.8</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52.4</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94.4</a:t>
                      </a:r>
                      <a:endParaRPr lang="en-CA" sz="1400" dirty="0">
                        <a:latin typeface="Arial" panose="020B0604020202020204" pitchFamily="34" charset="0"/>
                        <a:cs typeface="Arial" panose="020B0604020202020204" pitchFamily="34" charset="0"/>
                      </a:endParaRPr>
                    </a:p>
                  </a:txBody>
                  <a:tcPr/>
                </a:tc>
                <a:tc>
                  <a:txBody>
                    <a:bodyPr/>
                    <a:lstStyle/>
                    <a:p>
                      <a:r>
                        <a:rPr lang="en-CA" sz="1400" dirty="0" smtClean="0">
                          <a:latin typeface="Arial" panose="020B0604020202020204" pitchFamily="34" charset="0"/>
                          <a:cs typeface="Arial" panose="020B0604020202020204" pitchFamily="34" charset="0"/>
                        </a:rPr>
                        <a:t>70.7</a:t>
                      </a:r>
                      <a:endParaRPr lang="en-CA" sz="1400" dirty="0">
                        <a:latin typeface="Arial" panose="020B0604020202020204" pitchFamily="34" charset="0"/>
                        <a:cs typeface="Arial" panose="020B0604020202020204" pitchFamily="34" charset="0"/>
                      </a:endParaRPr>
                    </a:p>
                  </a:txBody>
                  <a:tcPr/>
                </a:tc>
              </a:tr>
            </a:tbl>
          </a:graphicData>
        </a:graphic>
      </p:graphicFrame>
      <p:sp>
        <p:nvSpPr>
          <p:cNvPr id="8" name="TextBox 7"/>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6</a:t>
            </a:r>
            <a:endParaRPr lang="en-CA" dirty="0">
              <a:solidFill>
                <a:schemeClr val="bg1"/>
              </a:solidFill>
            </a:endParaRPr>
          </a:p>
        </p:txBody>
      </p:sp>
    </p:spTree>
    <p:extLst>
      <p:ext uri="{BB962C8B-B14F-4D97-AF65-F5344CB8AC3E}">
        <p14:creationId xmlns:p14="http://schemas.microsoft.com/office/powerpoint/2010/main" val="2084088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Evaluation in Canada</a:t>
            </a:r>
            <a:endParaRPr lang="en-GB" b="1" dirty="0"/>
          </a:p>
        </p:txBody>
      </p:sp>
      <p:sp>
        <p:nvSpPr>
          <p:cNvPr id="3" name="Content Placeholder 2"/>
          <p:cNvSpPr>
            <a:spLocks noGrp="1"/>
          </p:cNvSpPr>
          <p:nvPr>
            <p:ph idx="1"/>
          </p:nvPr>
        </p:nvSpPr>
        <p:spPr/>
        <p:txBody>
          <a:bodyPr/>
          <a:lstStyle/>
          <a:p>
            <a:pPr marL="268288" lvl="1" indent="-268288">
              <a:spcBef>
                <a:spcPts val="0"/>
              </a:spcBef>
            </a:pPr>
            <a:r>
              <a:rPr lang="en-CA" sz="1800" dirty="0">
                <a:latin typeface="Arial" panose="020B0604020202020204" pitchFamily="34" charset="0"/>
                <a:cs typeface="Arial" panose="020B0604020202020204" pitchFamily="34" charset="0"/>
              </a:rPr>
              <a:t>Region:</a:t>
            </a:r>
            <a:r>
              <a:rPr lang="en-CA" sz="1800" dirty="0">
                <a:solidFill>
                  <a:srgbClr val="FF0000"/>
                </a:solidFill>
                <a:latin typeface="Arial" panose="020B0604020202020204" pitchFamily="34" charset="0"/>
                <a:cs typeface="Arial" panose="020B0604020202020204" pitchFamily="34" charset="0"/>
              </a:rPr>
              <a:t> Canada</a:t>
            </a:r>
            <a:r>
              <a:rPr lang="en-CA" sz="1800" dirty="0">
                <a:latin typeface="Arial" panose="020B0604020202020204" pitchFamily="34" charset="0"/>
                <a:cs typeface="Arial" panose="020B0604020202020204" pitchFamily="34" charset="0"/>
              </a:rPr>
              <a:t> </a:t>
            </a:r>
          </a:p>
          <a:p>
            <a:pPr marL="268288" lvl="1" indent="-268288">
              <a:spcBef>
                <a:spcPts val="0"/>
              </a:spcBef>
            </a:pPr>
            <a:r>
              <a:rPr lang="en-CA" sz="1800" dirty="0">
                <a:latin typeface="Arial" panose="020B0604020202020204" pitchFamily="34" charset="0"/>
                <a:cs typeface="Arial" panose="020B0604020202020204" pitchFamily="34" charset="0"/>
              </a:rPr>
              <a:t>Datum/adjustment: </a:t>
            </a:r>
            <a:r>
              <a:rPr lang="en-CA" sz="1800" dirty="0">
                <a:solidFill>
                  <a:srgbClr val="FF0000"/>
                </a:solidFill>
                <a:latin typeface="Arial" panose="020B0604020202020204" pitchFamily="34" charset="0"/>
                <a:cs typeface="Arial" panose="020B0604020202020204" pitchFamily="34" charset="0"/>
              </a:rPr>
              <a:t>Nov07</a:t>
            </a:r>
            <a:r>
              <a:rPr lang="en-CA" sz="1800" dirty="0">
                <a:latin typeface="Arial" panose="020B0604020202020204" pitchFamily="34" charset="0"/>
                <a:cs typeface="Arial" panose="020B0604020202020204" pitchFamily="34" charset="0"/>
              </a:rPr>
              <a:t> </a:t>
            </a:r>
          </a:p>
          <a:p>
            <a:pPr marL="268288" lvl="1" indent="-268288">
              <a:spcBef>
                <a:spcPts val="0"/>
              </a:spcBef>
            </a:pPr>
            <a:r>
              <a:rPr lang="en-CA" sz="1800" dirty="0">
                <a:latin typeface="Arial" panose="020B0604020202020204" pitchFamily="34" charset="0"/>
                <a:cs typeface="Arial" panose="020B0604020202020204" pitchFamily="34" charset="0"/>
              </a:rPr>
              <a:t>Number of points: </a:t>
            </a:r>
            <a:r>
              <a:rPr lang="en-CA" sz="1800" dirty="0">
                <a:solidFill>
                  <a:srgbClr val="FF0000"/>
                </a:solidFill>
                <a:latin typeface="Arial" panose="020B0604020202020204" pitchFamily="34" charset="0"/>
                <a:cs typeface="Arial" panose="020B0604020202020204" pitchFamily="34" charset="0"/>
              </a:rPr>
              <a:t>1315</a:t>
            </a:r>
          </a:p>
          <a:p>
            <a:pPr marL="268288" lvl="1" indent="-268288">
              <a:spcBef>
                <a:spcPts val="0"/>
              </a:spcBef>
            </a:pPr>
            <a:r>
              <a:rPr lang="en-CA" sz="1800" dirty="0">
                <a:latin typeface="Arial" panose="020B0604020202020204" pitchFamily="34" charset="0"/>
                <a:cs typeface="Arial" panose="020B0604020202020204" pitchFamily="34" charset="0"/>
              </a:rPr>
              <a:t>Parametric model: </a:t>
            </a:r>
            <a:r>
              <a:rPr lang="en-CA" sz="1800" dirty="0">
                <a:solidFill>
                  <a:srgbClr val="FF0000"/>
                </a:solidFill>
                <a:latin typeface="Arial" panose="020B0604020202020204" pitchFamily="34" charset="0"/>
                <a:cs typeface="Arial" panose="020B0604020202020204" pitchFamily="34" charset="0"/>
              </a:rPr>
              <a:t>A</a:t>
            </a:r>
            <a:r>
              <a:rPr lang="en-CA" sz="1800" dirty="0">
                <a:latin typeface="Arial" panose="020B0604020202020204" pitchFamily="34" charset="0"/>
                <a:cs typeface="Arial" panose="020B0604020202020204" pitchFamily="34" charset="0"/>
              </a:rPr>
              <a:t> </a:t>
            </a:r>
            <a:r>
              <a:rPr lang="en-CA" sz="1800" dirty="0">
                <a:solidFill>
                  <a:srgbClr val="FF0000"/>
                </a:solidFill>
                <a:latin typeface="Arial" panose="020B0604020202020204" pitchFamily="34" charset="0"/>
                <a:cs typeface="Arial" panose="020B0604020202020204" pitchFamily="34" charset="0"/>
              </a:rPr>
              <a:t>plane</a:t>
            </a:r>
          </a:p>
          <a:p>
            <a:pPr marL="268288" lvl="1" indent="-268288">
              <a:spcBef>
                <a:spcPts val="0"/>
              </a:spcBef>
            </a:pPr>
            <a:r>
              <a:rPr lang="en-CA" sz="1800" dirty="0">
                <a:latin typeface="Arial" panose="020B0604020202020204" pitchFamily="34" charset="0"/>
                <a:cs typeface="Arial" panose="020B0604020202020204" pitchFamily="34" charset="0"/>
              </a:rPr>
              <a:t>Max usable DO:</a:t>
            </a:r>
            <a:r>
              <a:rPr lang="en-CA" sz="1800" dirty="0">
                <a:solidFill>
                  <a:srgbClr val="FF0000"/>
                </a:solidFill>
                <a:latin typeface="Arial" panose="020B0604020202020204" pitchFamily="34" charset="0"/>
                <a:cs typeface="Arial" panose="020B0604020202020204" pitchFamily="34" charset="0"/>
              </a:rPr>
              <a:t> 210</a:t>
            </a: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5576" y="2623351"/>
            <a:ext cx="3628506" cy="3426922"/>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1179" y="2636912"/>
            <a:ext cx="3638897" cy="3426922"/>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cxnSp>
        <p:nvCxnSpPr>
          <p:cNvPr id="18" name="Straight Arrow Connector 17"/>
          <p:cNvCxnSpPr/>
          <p:nvPr/>
        </p:nvCxnSpPr>
        <p:spPr>
          <a:xfrm flipV="1">
            <a:off x="7092280" y="5445224"/>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76256" y="5785519"/>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210</a:t>
            </a:r>
            <a:endParaRPr lang="en-CA" sz="1400" b="1" dirty="0">
              <a:solidFill>
                <a:srgbClr val="FF0000"/>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V="1">
            <a:off x="3347864" y="5445224"/>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53072" y="5785519"/>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210</a:t>
            </a:r>
            <a:endParaRPr lang="en-CA" sz="1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7</a:t>
            </a:r>
            <a:endParaRPr lang="en-CA" dirty="0">
              <a:solidFill>
                <a:schemeClr val="bg1"/>
              </a:solidFill>
            </a:endParaRPr>
          </a:p>
        </p:txBody>
      </p:sp>
    </p:spTree>
    <p:extLst>
      <p:ext uri="{BB962C8B-B14F-4D97-AF65-F5344CB8AC3E}">
        <p14:creationId xmlns:p14="http://schemas.microsoft.com/office/powerpoint/2010/main" val="420150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Evaluation in </a:t>
            </a:r>
            <a:r>
              <a:rPr lang="en-GB" sz="3200" b="1" dirty="0" smtClean="0"/>
              <a:t>CONUS</a:t>
            </a:r>
            <a:endParaRPr lang="en-GB" sz="3200" b="1" dirty="0"/>
          </a:p>
        </p:txBody>
      </p:sp>
      <p:sp>
        <p:nvSpPr>
          <p:cNvPr id="3" name="Content Placeholder 2"/>
          <p:cNvSpPr>
            <a:spLocks noGrp="1"/>
          </p:cNvSpPr>
          <p:nvPr>
            <p:ph idx="1"/>
          </p:nvPr>
        </p:nvSpPr>
        <p:spPr/>
        <p:txBody>
          <a:bodyPr/>
          <a:lstStyle/>
          <a:p>
            <a:pPr marL="268288" lvl="1" indent="-268288">
              <a:spcBef>
                <a:spcPts val="0"/>
              </a:spcBef>
            </a:pPr>
            <a:r>
              <a:rPr lang="en-CA" sz="1800" dirty="0">
                <a:latin typeface="Arial" panose="020B0604020202020204" pitchFamily="34" charset="0"/>
                <a:cs typeface="Arial" panose="020B0604020202020204" pitchFamily="34" charset="0"/>
              </a:rPr>
              <a:t>Region:</a:t>
            </a:r>
            <a:r>
              <a:rPr lang="en-CA" sz="1800" dirty="0">
                <a:solidFill>
                  <a:srgbClr val="FF0000"/>
                </a:solidFill>
                <a:latin typeface="Arial" panose="020B0604020202020204" pitchFamily="34" charset="0"/>
                <a:cs typeface="Arial" panose="020B0604020202020204" pitchFamily="34" charset="0"/>
              </a:rPr>
              <a:t> </a:t>
            </a:r>
            <a:r>
              <a:rPr lang="en-CA" sz="1800" dirty="0" smtClean="0">
                <a:solidFill>
                  <a:srgbClr val="FF0000"/>
                </a:solidFill>
                <a:latin typeface="Arial" panose="020B0604020202020204" pitchFamily="34" charset="0"/>
                <a:cs typeface="Arial" panose="020B0604020202020204" pitchFamily="34" charset="0"/>
              </a:rPr>
              <a:t>CONUS</a:t>
            </a:r>
            <a:r>
              <a:rPr lang="en-CA" sz="1800" dirty="0" smtClean="0">
                <a:latin typeface="Arial" panose="020B0604020202020204" pitchFamily="34" charset="0"/>
                <a:cs typeface="Arial" panose="020B0604020202020204" pitchFamily="34" charset="0"/>
              </a:rPr>
              <a:t> </a:t>
            </a:r>
            <a:endParaRPr lang="en-CA" sz="1800" dirty="0">
              <a:latin typeface="Arial" panose="020B0604020202020204" pitchFamily="34" charset="0"/>
              <a:cs typeface="Arial" panose="020B0604020202020204" pitchFamily="34" charset="0"/>
            </a:endParaRPr>
          </a:p>
          <a:p>
            <a:pPr marL="268288" lvl="1" indent="-268288">
              <a:spcBef>
                <a:spcPts val="0"/>
              </a:spcBef>
            </a:pPr>
            <a:r>
              <a:rPr lang="en-CA" sz="1800" dirty="0">
                <a:latin typeface="Arial" panose="020B0604020202020204" pitchFamily="34" charset="0"/>
                <a:cs typeface="Arial" panose="020B0604020202020204" pitchFamily="34" charset="0"/>
              </a:rPr>
              <a:t>Datum/adjustment: </a:t>
            </a:r>
            <a:r>
              <a:rPr lang="en-CA" sz="1800" dirty="0" smtClean="0">
                <a:solidFill>
                  <a:srgbClr val="FF0000"/>
                </a:solidFill>
                <a:latin typeface="Arial" panose="020B0604020202020204" pitchFamily="34" charset="0"/>
                <a:cs typeface="Arial" panose="020B0604020202020204" pitchFamily="34" charset="0"/>
              </a:rPr>
              <a:t>NAVD88</a:t>
            </a:r>
            <a:r>
              <a:rPr lang="en-CA" sz="1800" dirty="0" smtClean="0">
                <a:latin typeface="Arial" panose="020B0604020202020204" pitchFamily="34" charset="0"/>
                <a:cs typeface="Arial" panose="020B0604020202020204" pitchFamily="34" charset="0"/>
              </a:rPr>
              <a:t> </a:t>
            </a:r>
            <a:endParaRPr lang="en-CA" sz="1800" dirty="0">
              <a:latin typeface="Arial" panose="020B0604020202020204" pitchFamily="34" charset="0"/>
              <a:cs typeface="Arial" panose="020B0604020202020204" pitchFamily="34" charset="0"/>
            </a:endParaRPr>
          </a:p>
          <a:p>
            <a:pPr marL="268288" lvl="1" indent="-268288">
              <a:spcBef>
                <a:spcPts val="0"/>
              </a:spcBef>
            </a:pPr>
            <a:r>
              <a:rPr lang="en-CA" sz="1800" dirty="0">
                <a:latin typeface="Arial" panose="020B0604020202020204" pitchFamily="34" charset="0"/>
                <a:cs typeface="Arial" panose="020B0604020202020204" pitchFamily="34" charset="0"/>
              </a:rPr>
              <a:t>Number of points: </a:t>
            </a:r>
            <a:r>
              <a:rPr lang="en-CA" sz="1800" dirty="0" smtClean="0">
                <a:solidFill>
                  <a:srgbClr val="FF0000"/>
                </a:solidFill>
                <a:latin typeface="Arial" panose="020B0604020202020204" pitchFamily="34" charset="0"/>
                <a:cs typeface="Arial" panose="020B0604020202020204" pitchFamily="34" charset="0"/>
              </a:rPr>
              <a:t>18399</a:t>
            </a:r>
            <a:endParaRPr lang="en-CA" sz="1800" dirty="0">
              <a:solidFill>
                <a:srgbClr val="FF0000"/>
              </a:solidFill>
              <a:latin typeface="Arial" panose="020B0604020202020204" pitchFamily="34" charset="0"/>
              <a:cs typeface="Arial" panose="020B0604020202020204" pitchFamily="34" charset="0"/>
            </a:endParaRPr>
          </a:p>
          <a:p>
            <a:pPr marL="268288" lvl="1" indent="-268288">
              <a:spcBef>
                <a:spcPts val="0"/>
              </a:spcBef>
            </a:pPr>
            <a:r>
              <a:rPr lang="en-CA" sz="1800" dirty="0">
                <a:latin typeface="Arial" panose="020B0604020202020204" pitchFamily="34" charset="0"/>
                <a:cs typeface="Arial" panose="020B0604020202020204" pitchFamily="34" charset="0"/>
              </a:rPr>
              <a:t>Parametric model: </a:t>
            </a:r>
            <a:r>
              <a:rPr lang="en-CA" sz="1800" dirty="0">
                <a:solidFill>
                  <a:srgbClr val="FF0000"/>
                </a:solidFill>
                <a:latin typeface="Arial" panose="020B0604020202020204" pitchFamily="34" charset="0"/>
                <a:cs typeface="Arial" panose="020B0604020202020204" pitchFamily="34" charset="0"/>
              </a:rPr>
              <a:t>A</a:t>
            </a:r>
            <a:r>
              <a:rPr lang="en-CA" sz="1800" dirty="0">
                <a:latin typeface="Arial" panose="020B0604020202020204" pitchFamily="34" charset="0"/>
                <a:cs typeface="Arial" panose="020B0604020202020204" pitchFamily="34" charset="0"/>
              </a:rPr>
              <a:t> </a:t>
            </a:r>
            <a:r>
              <a:rPr lang="en-CA" sz="1800" dirty="0">
                <a:solidFill>
                  <a:srgbClr val="FF0000"/>
                </a:solidFill>
                <a:latin typeface="Arial" panose="020B0604020202020204" pitchFamily="34" charset="0"/>
                <a:cs typeface="Arial" panose="020B0604020202020204" pitchFamily="34" charset="0"/>
              </a:rPr>
              <a:t>plane</a:t>
            </a:r>
          </a:p>
          <a:p>
            <a:pPr marL="268288" lvl="1" indent="-268288">
              <a:spcBef>
                <a:spcPts val="0"/>
              </a:spcBef>
            </a:pPr>
            <a:r>
              <a:rPr lang="en-CA" sz="1800" dirty="0">
                <a:latin typeface="Arial" panose="020B0604020202020204" pitchFamily="34" charset="0"/>
                <a:cs typeface="Arial" panose="020B0604020202020204" pitchFamily="34" charset="0"/>
              </a:rPr>
              <a:t>Max usable DO:</a:t>
            </a:r>
            <a:r>
              <a:rPr lang="en-CA" sz="1800" dirty="0">
                <a:solidFill>
                  <a:srgbClr val="FF0000"/>
                </a:solidFill>
                <a:latin typeface="Arial" panose="020B0604020202020204" pitchFamily="34" charset="0"/>
                <a:cs typeface="Arial" panose="020B0604020202020204" pitchFamily="34" charset="0"/>
              </a:rPr>
              <a:t> 210</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5576" y="2636912"/>
            <a:ext cx="3599411" cy="342692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636912"/>
            <a:ext cx="3647209" cy="3426922"/>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96" y="2266"/>
            <a:ext cx="1296144" cy="1050470"/>
          </a:xfrm>
          <a:prstGeom prst="rect">
            <a:avLst/>
          </a:prstGeom>
        </p:spPr>
      </p:pic>
      <p:cxnSp>
        <p:nvCxnSpPr>
          <p:cNvPr id="14" name="Straight Arrow Connector 13"/>
          <p:cNvCxnSpPr/>
          <p:nvPr/>
        </p:nvCxnSpPr>
        <p:spPr>
          <a:xfrm flipV="1">
            <a:off x="7092280" y="5373216"/>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2280" y="5661248"/>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210</a:t>
            </a:r>
            <a:endParaRPr lang="en-CA" sz="1400" b="1" dirty="0">
              <a:solidFill>
                <a:srgbClr val="FF0000"/>
              </a:solidFill>
              <a:latin typeface="Arial" panose="020B0604020202020204" pitchFamily="34" charset="0"/>
              <a:cs typeface="Arial" panose="020B0604020202020204" pitchFamily="34" charset="0"/>
            </a:endParaRPr>
          </a:p>
        </p:txBody>
      </p:sp>
      <p:cxnSp>
        <p:nvCxnSpPr>
          <p:cNvPr id="16" name="Straight Arrow Connector 15"/>
          <p:cNvCxnSpPr/>
          <p:nvPr/>
        </p:nvCxnSpPr>
        <p:spPr>
          <a:xfrm flipV="1">
            <a:off x="3275856" y="5301208"/>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5856" y="5641503"/>
            <a:ext cx="482824" cy="307777"/>
          </a:xfrm>
          <a:prstGeom prst="rect">
            <a:avLst/>
          </a:prstGeom>
          <a:noFill/>
          <a:ln w="25400">
            <a:noFill/>
          </a:ln>
        </p:spPr>
        <p:txBody>
          <a:bodyPr wrap="none" rtlCol="0">
            <a:spAutoFit/>
          </a:bodyPr>
          <a:lstStyle/>
          <a:p>
            <a:r>
              <a:rPr lang="en-CA" sz="1400" b="1" dirty="0" smtClean="0">
                <a:solidFill>
                  <a:srgbClr val="FF0000"/>
                </a:solidFill>
                <a:latin typeface="Arial" panose="020B0604020202020204" pitchFamily="34" charset="0"/>
                <a:cs typeface="Arial" panose="020B0604020202020204" pitchFamily="34" charset="0"/>
              </a:rPr>
              <a:t>210</a:t>
            </a:r>
            <a:endParaRPr lang="en-CA" sz="14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355976" y="6437054"/>
            <a:ext cx="432048" cy="369332"/>
          </a:xfrm>
          <a:prstGeom prst="rect">
            <a:avLst/>
          </a:prstGeom>
          <a:noFill/>
        </p:spPr>
        <p:txBody>
          <a:bodyPr wrap="square" rtlCol="0">
            <a:spAutoFit/>
          </a:bodyPr>
          <a:lstStyle/>
          <a:p>
            <a:r>
              <a:rPr lang="en-CA" dirty="0" smtClean="0">
                <a:solidFill>
                  <a:schemeClr val="bg1"/>
                </a:solidFill>
              </a:rPr>
              <a:t> 8</a:t>
            </a:r>
            <a:endParaRPr lang="en-CA" dirty="0">
              <a:solidFill>
                <a:schemeClr val="bg1"/>
              </a:solidFill>
            </a:endParaRPr>
          </a:p>
        </p:txBody>
      </p:sp>
    </p:spTree>
    <p:extLst>
      <p:ext uri="{BB962C8B-B14F-4D97-AF65-F5344CB8AC3E}">
        <p14:creationId xmlns:p14="http://schemas.microsoft.com/office/powerpoint/2010/main" val="2909957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3578</TotalTime>
  <Words>1484</Words>
  <Application>Microsoft Office PowerPoint</Application>
  <PresentationFormat>On-screen Show (4:3)</PresentationFormat>
  <Paragraphs>261</Paragraphs>
  <Slides>17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Evaluation of the Release-3, 4 and 5 GOCE-based Global Geopotential Models in North America</vt:lpstr>
      <vt:lpstr>Outline</vt:lpstr>
      <vt:lpstr>Global Geopotential Models (GGMs)</vt:lpstr>
      <vt:lpstr>Evaluation by Degree Variances (1/2)</vt:lpstr>
      <vt:lpstr>Evaluation by Degree Variances (2/2)</vt:lpstr>
      <vt:lpstr>GNSS-levelling Stations</vt:lpstr>
      <vt:lpstr>Systematic Levelling Errors</vt:lpstr>
      <vt:lpstr>Evaluation in Canada</vt:lpstr>
      <vt:lpstr>Evaluation in CONUS</vt:lpstr>
      <vt:lpstr>Evaluation in Alaska</vt:lpstr>
      <vt:lpstr>Evaluation in Mexico</vt:lpstr>
      <vt:lpstr>GOCE models’ impact on gravimetric geoid (1/4)</vt:lpstr>
      <vt:lpstr>GOCE models’ impact on gravimetric geoid (2/4)</vt:lpstr>
      <vt:lpstr>GOCE models’ impact on gravimetric geoid (3/4)</vt:lpstr>
      <vt:lpstr>GOCE models’ impact on gravimetric geoid (4/4)</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hfsdafhasdkjh</dc:creator>
  <cp:lastModifiedBy>MORTIMORE, Chris</cp:lastModifiedBy>
  <cp:revision>59</cp:revision>
  <dcterms:created xsi:type="dcterms:W3CDTF">2014-11-18T10:26:13Z</dcterms:created>
  <dcterms:modified xsi:type="dcterms:W3CDTF">2015-05-08T15:29:11Z</dcterms:modified>
</cp:coreProperties>
</file>