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341" r:id="rId3"/>
    <p:sldId id="343" r:id="rId4"/>
    <p:sldId id="344" r:id="rId5"/>
    <p:sldId id="339" r:id="rId6"/>
    <p:sldId id="347" r:id="rId7"/>
    <p:sldId id="345" r:id="rId8"/>
    <p:sldId id="346" r:id="rId9"/>
    <p:sldId id="348" r:id="rId10"/>
    <p:sldId id="340" r:id="rId11"/>
    <p:sldId id="349" r:id="rId12"/>
    <p:sldId id="356" r:id="rId13"/>
    <p:sldId id="354" r:id="rId14"/>
    <p:sldId id="355" r:id="rId15"/>
    <p:sldId id="350" r:id="rId16"/>
    <p:sldId id="351" r:id="rId17"/>
    <p:sldId id="353" r:id="rId18"/>
    <p:sldId id="352" r:id="rId19"/>
    <p:sldId id="357" r:id="rId2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99"/>
    <a:srgbClr val="CC3300"/>
    <a:srgbClr val="006666"/>
    <a:srgbClr val="D60093"/>
    <a:srgbClr val="CC0066"/>
    <a:srgbClr val="CCCC00"/>
    <a:srgbClr val="578200"/>
    <a:srgbClr val="FFE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6" autoAdjust="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17304D-8D0E-4B97-820B-63AD1A6F70E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951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4B5056-3F43-4B1F-B280-2AFD3A271827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6133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7584" y="245282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30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IE" noProof="0" dirty="0" smtClean="0"/>
              <a:t>Click to edit Master title style</a:t>
            </a:r>
            <a:endParaRPr lang="en-IE" noProof="0" dirty="0"/>
          </a:p>
        </p:txBody>
      </p:sp>
    </p:spTree>
    <p:extLst>
      <p:ext uri="{BB962C8B-B14F-4D97-AF65-F5344CB8AC3E}">
        <p14:creationId xmlns:p14="http://schemas.microsoft.com/office/powerpoint/2010/main" val="5717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IE" noProof="0" dirty="0" smtClean="0"/>
              <a:t>Click to edit Master title style</a:t>
            </a:r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00808"/>
            <a:ext cx="8229600" cy="3960812"/>
          </a:xfrm>
          <a:prstGeom prst="rect">
            <a:avLst/>
          </a:prstGeom>
        </p:spPr>
        <p:txBody>
          <a:bodyPr vert="horz"/>
          <a:lstStyle>
            <a:lvl1pPr marL="270000" indent="-270000">
              <a:spcBef>
                <a:spcPts val="600"/>
              </a:spcBef>
              <a:spcAft>
                <a:spcPts val="300"/>
              </a:spcAft>
              <a:defRPr baseline="0"/>
            </a:lvl1pPr>
            <a:lvl2pPr marL="810000" indent="-270000">
              <a:spcBef>
                <a:spcPts val="600"/>
              </a:spcBef>
              <a:spcAft>
                <a:spcPts val="300"/>
              </a:spcAft>
              <a:defRPr baseline="0"/>
            </a:lvl2pPr>
            <a:lvl3pPr marL="1350000" indent="-270000">
              <a:spcBef>
                <a:spcPts val="6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800" baseline="0"/>
            </a:lvl3pPr>
          </a:lstStyle>
          <a:p>
            <a:pPr lvl="0"/>
            <a:r>
              <a:rPr lang="en-IE" noProof="0" dirty="0" smtClean="0"/>
              <a:t>Click to edit Master text styles</a:t>
            </a:r>
          </a:p>
          <a:p>
            <a:pPr lvl="1"/>
            <a:r>
              <a:rPr lang="en-IE" noProof="0" dirty="0" smtClean="0"/>
              <a:t>Second level entry, short line</a:t>
            </a:r>
          </a:p>
          <a:p>
            <a:pPr lvl="1"/>
            <a:r>
              <a:rPr lang="en-IE" noProof="0" dirty="0" smtClean="0"/>
              <a:t>Second level entry with so much text that a line break is required</a:t>
            </a:r>
          </a:p>
          <a:p>
            <a:pPr lvl="2"/>
            <a:r>
              <a:rPr lang="en-IE" noProof="0" dirty="0" smtClean="0"/>
              <a:t>Third level entry, short line</a:t>
            </a:r>
          </a:p>
          <a:p>
            <a:pPr lvl="2"/>
            <a:r>
              <a:rPr lang="en-IE" noProof="0" dirty="0" smtClean="0"/>
              <a:t>Third level entry with so much text that a line break is required</a:t>
            </a:r>
          </a:p>
          <a:p>
            <a:pPr lvl="0"/>
            <a:r>
              <a:rPr lang="en-IE" noProof="0" dirty="0" smtClean="0"/>
              <a:t>First level entry with so much text that a line break is required</a:t>
            </a:r>
          </a:p>
          <a:p>
            <a:pPr lvl="0"/>
            <a:endParaRPr lang="en-I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6525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4847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de-DE" noProof="0" dirty="0" smtClean="0"/>
              <a:t>Title</a:t>
            </a:r>
          </a:p>
        </p:txBody>
      </p:sp>
      <p:pic>
        <p:nvPicPr>
          <p:cNvPr id="10" name="Grafik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294" y="6521303"/>
            <a:ext cx="910590" cy="11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539552" y="116632"/>
            <a:ext cx="8064500" cy="476250"/>
          </a:xfrm>
          <a:prstGeom prst="rect">
            <a:avLst/>
          </a:prstGeom>
        </p:spPr>
        <p:txBody>
          <a:bodyPr vert="horz"/>
          <a:lstStyle>
            <a:lvl1pPr marL="274638" indent="-274638" algn="ctr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ts val="400"/>
              </a:spcAft>
              <a:buClr>
                <a:srgbClr val="006666"/>
              </a:buClr>
              <a:buFontTx/>
              <a:buNone/>
              <a:defRPr lang="de-DE" altLang="de-DE" sz="16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noProof="0" dirty="0" smtClean="0"/>
              <a:t>ERS/Envisat MWR Recalibration (</a:t>
            </a:r>
            <a:r>
              <a:rPr lang="en-IE" noProof="0" dirty="0" err="1" smtClean="0"/>
              <a:t>EMiR</a:t>
            </a:r>
            <a:r>
              <a:rPr lang="en-IE" noProof="0" dirty="0" smtClean="0"/>
              <a:t>)</a:t>
            </a:r>
            <a:endParaRPr lang="en-IE" noProof="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3528" y="476672"/>
            <a:ext cx="849694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23528" y="6309320"/>
            <a:ext cx="849694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 userDrawn="1"/>
        </p:nvSpPr>
        <p:spPr bwMode="auto">
          <a:xfrm>
            <a:off x="4355976" y="6413470"/>
            <a:ext cx="4608512" cy="32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altLang="de-DE" sz="4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E" sz="1200" noProof="0" dirty="0" err="1" smtClean="0"/>
              <a:t>EMiR</a:t>
            </a:r>
            <a:r>
              <a:rPr lang="en-IE" sz="1200" noProof="0" dirty="0" smtClean="0"/>
              <a:t> PM-10,</a:t>
            </a:r>
            <a:r>
              <a:rPr lang="en-IE" sz="1200" baseline="0" noProof="0" dirty="0" smtClean="0"/>
              <a:t> </a:t>
            </a:r>
            <a:r>
              <a:rPr lang="en-IE" sz="1200" noProof="0" dirty="0" smtClean="0"/>
              <a:t>15.-16. </a:t>
            </a:r>
            <a:r>
              <a:rPr lang="en-IE" sz="1200" baseline="0" noProof="0" dirty="0" smtClean="0"/>
              <a:t>December 2015, Berlin</a:t>
            </a:r>
            <a:endParaRPr lang="en-IE" sz="1200" noProof="0" dirty="0"/>
          </a:p>
        </p:txBody>
      </p:sp>
      <p:pic>
        <p:nvPicPr>
          <p:cNvPr id="1029" name="Picture 1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" y="6485108"/>
            <a:ext cx="561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3" descr="LogoCLS_transp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1"/>
          <a:stretch>
            <a:fillRect/>
          </a:stretch>
        </p:blipFill>
        <p:spPr bwMode="auto">
          <a:xfrm>
            <a:off x="983742" y="6437483"/>
            <a:ext cx="3714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6" descr="DWD-Logo 2013.sv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13" y="6473208"/>
            <a:ext cx="873685" cy="2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8" descr="Sveriges Meteorologiska och Hydrologiska Institu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81" y="6480346"/>
            <a:ext cx="5048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4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e-DE" altLang="de-DE" sz="4000" b="1" kern="1200" dirty="0" smtClean="0">
          <a:solidFill>
            <a:srgbClr val="006666"/>
          </a:solidFill>
          <a:latin typeface="Consolas" panose="020B0609020204030204" pitchFamily="49" charset="0"/>
          <a:ea typeface="ＭＳ Ｐゴシック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638" indent="-274638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6666"/>
        </a:buClr>
        <a:buFont typeface="Wingdings" panose="05000000000000000000" pitchFamily="2" charset="2"/>
        <a:buChar char="§"/>
        <a:defRPr lang="de-DE" altLang="de-DE" sz="2400" b="1" kern="1200" baseline="0" dirty="0" smtClean="0">
          <a:solidFill>
            <a:srgbClr val="006666"/>
          </a:solidFill>
          <a:latin typeface="Consolas" panose="020B0609020204030204" pitchFamily="49" charset="0"/>
          <a:ea typeface="ＭＳ Ｐゴシック" panose="020B0600070205080204" pitchFamily="34" charset="-128"/>
          <a:cs typeface="Arial" panose="020B0604020202020204" pitchFamily="34" charset="0"/>
        </a:defRPr>
      </a:lvl1pPr>
      <a:lvl2pPr marL="987425" indent="-4572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lang="de-DE" altLang="de-DE" sz="2000" b="1" kern="1200" dirty="0" smtClean="0">
          <a:solidFill>
            <a:srgbClr val="006666"/>
          </a:solidFill>
          <a:latin typeface="Consolas" panose="020B0609020204030204" pitchFamily="49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Char char="•"/>
        <a:defRPr sz="1600" b="1" kern="1200">
          <a:solidFill>
            <a:srgbClr val="006666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1536174"/>
            <a:ext cx="864235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de-DE" b="1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</a:rPr>
              <a:t>MWR vs. AIRWAVE TCWV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de-DE" b="1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</a:rPr>
              <a:t>Preliminary results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IE" altLang="de-DE" b="1" dirty="0" smtClean="0">
              <a:solidFill>
                <a:srgbClr val="006666"/>
              </a:solidFill>
              <a:latin typeface="Consolas" panose="020B0609020204030204" pitchFamily="49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IE" altLang="de-DE" b="1" dirty="0" smtClean="0">
              <a:solidFill>
                <a:srgbClr val="006666"/>
              </a:solidFill>
              <a:latin typeface="Consolas" panose="020B0609020204030204" pitchFamily="49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de-DE" sz="2000" b="1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</a:rPr>
              <a:t>Stefano Casadio ESA/EOP-GMQ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MWR vs. AIRWAVE (II)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1767"/>
            <a:ext cx="7848872" cy="490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MWR vs. AIRWAVE (</a:t>
            </a:r>
            <a:r>
              <a:rPr lang="en-GB" dirty="0" smtClean="0"/>
              <a:t>III)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6365"/>
            <a:ext cx="6912768" cy="483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240000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92" y="476672"/>
            <a:ext cx="3240000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3320"/>
            <a:ext cx="3240000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3393320"/>
            <a:ext cx="3240000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9320"/>
            <a:ext cx="576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07504" y="692696"/>
            <a:ext cx="2736304" cy="792088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 lang="de-DE" altLang="de-DE" sz="24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90S&lt;</a:t>
            </a:r>
            <a:r>
              <a:rPr lang="en-GB" sz="1400" dirty="0" err="1" smtClean="0"/>
              <a:t>Lat</a:t>
            </a:r>
            <a:r>
              <a:rPr lang="en-GB" sz="1400" dirty="0" smtClean="0"/>
              <a:t>&lt;90N</a:t>
            </a:r>
          </a:p>
          <a:p>
            <a:r>
              <a:rPr lang="en-GB" sz="1400" dirty="0" smtClean="0"/>
              <a:t>MWR PIXEL COVERAGE &gt;0%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072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40" y="549320"/>
            <a:ext cx="576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07504" y="692696"/>
            <a:ext cx="2736304" cy="792088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 lang="de-DE" altLang="de-DE" sz="24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90S&lt;</a:t>
            </a:r>
            <a:r>
              <a:rPr lang="en-GB" sz="1400" dirty="0" err="1" smtClean="0"/>
              <a:t>Lat</a:t>
            </a:r>
            <a:r>
              <a:rPr lang="en-GB" sz="1400" dirty="0" smtClean="0"/>
              <a:t>&lt;90N</a:t>
            </a:r>
          </a:p>
          <a:p>
            <a:r>
              <a:rPr lang="en-GB" sz="1400" dirty="0" smtClean="0"/>
              <a:t>MWR PIXEL COVERAGE &gt;70%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835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9320"/>
            <a:ext cx="576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07504" y="692696"/>
            <a:ext cx="2736304" cy="792088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 lang="de-DE" altLang="de-DE" sz="24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50S&lt;</a:t>
            </a:r>
            <a:r>
              <a:rPr lang="en-GB" sz="1400" dirty="0" err="1" smtClean="0"/>
              <a:t>Lat</a:t>
            </a:r>
            <a:r>
              <a:rPr lang="en-GB" sz="1400" dirty="0" smtClean="0"/>
              <a:t>&lt;50N</a:t>
            </a:r>
          </a:p>
          <a:p>
            <a:r>
              <a:rPr lang="en-GB" sz="1400" dirty="0" smtClean="0"/>
              <a:t>MWR PIXEL COVERAGE &gt;0%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14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9320"/>
            <a:ext cx="576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07504" y="692696"/>
            <a:ext cx="2736304" cy="792088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 lang="de-DE" altLang="de-DE" sz="24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50S&lt;</a:t>
            </a:r>
            <a:r>
              <a:rPr lang="en-GB" sz="1400" dirty="0" err="1" smtClean="0"/>
              <a:t>Lat</a:t>
            </a:r>
            <a:r>
              <a:rPr lang="en-GB" sz="1400" dirty="0" smtClean="0"/>
              <a:t>&lt;50N</a:t>
            </a:r>
          </a:p>
          <a:p>
            <a:r>
              <a:rPr lang="en-GB" sz="1400" dirty="0" smtClean="0"/>
              <a:t>MWR PIXEL COVERAGE &gt;70%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645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asadio\Documents\STEFANO\ATSR\MWR_EMIR\EMIR_V1_RESULTS\MWR_AIRWAVE_alldata_50deg_cov0_lat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40" y="549320"/>
            <a:ext cx="576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07504" y="692696"/>
            <a:ext cx="2736304" cy="792088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 lang="de-DE" altLang="de-DE" sz="24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20S&lt;</a:t>
            </a:r>
            <a:r>
              <a:rPr lang="en-GB" sz="1400" dirty="0" err="1" smtClean="0"/>
              <a:t>Lat</a:t>
            </a:r>
            <a:r>
              <a:rPr lang="en-GB" sz="1400" dirty="0" smtClean="0"/>
              <a:t>&lt;20N</a:t>
            </a:r>
          </a:p>
          <a:p>
            <a:r>
              <a:rPr lang="en-GB" sz="1400" dirty="0" smtClean="0"/>
              <a:t>MWR PIXEL COVERAGE &gt;0%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74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40" y="549320"/>
            <a:ext cx="576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07504" y="692696"/>
            <a:ext cx="2736304" cy="792088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 lang="de-DE" altLang="de-DE" sz="24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20S&lt;</a:t>
            </a:r>
            <a:r>
              <a:rPr lang="en-GB" sz="1400" dirty="0" err="1" smtClean="0"/>
              <a:t>Lat</a:t>
            </a:r>
            <a:r>
              <a:rPr lang="en-GB" sz="1400" dirty="0" smtClean="0"/>
              <a:t>&lt;20N</a:t>
            </a:r>
          </a:p>
          <a:p>
            <a:r>
              <a:rPr lang="en-GB" sz="1400" dirty="0" smtClean="0"/>
              <a:t>MWR PIXEL COVERAGE &gt;70%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965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Comparison of TCWV (cloud free)</a:t>
            </a:r>
          </a:p>
          <a:p>
            <a:r>
              <a:rPr lang="en-GB" dirty="0" smtClean="0"/>
              <a:t>Totally independent </a:t>
            </a:r>
            <a:r>
              <a:rPr lang="en-GB" dirty="0"/>
              <a:t>t</a:t>
            </a:r>
            <a:r>
              <a:rPr lang="en-GB" dirty="0" smtClean="0"/>
              <a:t>echniques (MW vs. TIR)</a:t>
            </a:r>
          </a:p>
          <a:p>
            <a:r>
              <a:rPr lang="en-GB" dirty="0" smtClean="0"/>
              <a:t>1992-2012 (ERS-1, ERS-2, ENVISAT)</a:t>
            </a:r>
          </a:p>
          <a:p>
            <a:r>
              <a:rPr lang="en-GB" dirty="0" smtClean="0"/>
              <a:t>Negligible bias (small trend for ERS-1)</a:t>
            </a:r>
          </a:p>
          <a:p>
            <a:r>
              <a:rPr lang="en-GB" dirty="0" smtClean="0"/>
              <a:t>Stable RMSE (higher for ERS-1)</a:t>
            </a:r>
          </a:p>
          <a:p>
            <a:r>
              <a:rPr lang="en-GB" dirty="0" smtClean="0"/>
              <a:t>High correlation coefficient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Very good results, much more work to do</a:t>
            </a:r>
          </a:p>
        </p:txBody>
      </p:sp>
    </p:spTree>
    <p:extLst>
      <p:ext uri="{BB962C8B-B14F-4D97-AF65-F5344CB8AC3E}">
        <p14:creationId xmlns:p14="http://schemas.microsoft.com/office/powerpoint/2010/main" val="40048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AIRWAVE basics (</a:t>
            </a:r>
            <a:r>
              <a:rPr lang="en-GB" dirty="0"/>
              <a:t>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700808"/>
            <a:ext cx="8229600" cy="4464496"/>
          </a:xfrm>
        </p:spPr>
        <p:txBody>
          <a:bodyPr/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ATSR-1 (1991-1996, ERS-1)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ATSR-2 (1995-2003, ERS-2)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AATSR (2002-2012, ENVISAT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view capability (0° and 55°)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orbit tracks (ANX 10:00pm, 10:30pm)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 channels calibrated on-board (BB)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high spatial resolution (1x1 km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instrumental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swath (500 km across track)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10.8 and 12 µm BTs always available (+SWIR)</a:t>
            </a:r>
          </a:p>
          <a:p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0608"/>
            <a:ext cx="3888432" cy="39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AIRWAVE basics (</a:t>
            </a:r>
            <a:r>
              <a:rPr lang="en-GB" dirty="0" smtClean="0"/>
              <a:t>II)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700436"/>
            <a:ext cx="8229600" cy="4320852"/>
          </a:xfrm>
        </p:spPr>
        <p:txBody>
          <a:bodyPr/>
          <a:lstStyle/>
          <a:p>
            <a:r>
              <a:rPr lang="en-US" sz="1800" dirty="0"/>
              <a:t>Dual view exploitation: linear combination of NADIR and FORWARD pseudo-columns Φ to get rid of </a:t>
            </a:r>
            <a:r>
              <a:rPr lang="en-US" sz="1800" dirty="0" smtClean="0"/>
              <a:t>“unknown” atmosphere/surface contribution (called “G”)</a:t>
            </a:r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US" sz="1800" dirty="0"/>
              <a:t>The combination parameters α, β, and δ can be calculated using </a:t>
            </a:r>
            <a:r>
              <a:rPr lang="en-US" sz="1800" dirty="0" smtClean="0"/>
              <a:t>RTM</a:t>
            </a:r>
            <a:endParaRPr lang="en-US" sz="1800" dirty="0"/>
          </a:p>
          <a:p>
            <a:r>
              <a:rPr lang="en-US" sz="1800" dirty="0"/>
              <a:t>All contributions are well separated and can be </a:t>
            </a:r>
            <a:r>
              <a:rPr lang="en-US" sz="1800" dirty="0" err="1"/>
              <a:t>analysed</a:t>
            </a:r>
            <a:r>
              <a:rPr lang="en-US" sz="1800" dirty="0"/>
              <a:t>/evaluated/updated independently from each </a:t>
            </a:r>
            <a:r>
              <a:rPr lang="en-US" sz="1800" dirty="0" smtClean="0"/>
              <a:t>other</a:t>
            </a:r>
            <a:endParaRPr lang="en-US" sz="1800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07644"/>
              </p:ext>
            </p:extLst>
          </p:nvPr>
        </p:nvGraphicFramePr>
        <p:xfrm>
          <a:off x="2699792" y="2780928"/>
          <a:ext cx="370921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" imgW="1765300" imgH="228600" progId="Equation.3">
                  <p:embed/>
                </p:oleObj>
              </mc:Choice>
              <mc:Fallback>
                <p:oleObj name="Equation" r:id="rId3" imgW="1765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780928"/>
                        <a:ext cx="3709213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98009"/>
              </p:ext>
            </p:extLst>
          </p:nvPr>
        </p:nvGraphicFramePr>
        <p:xfrm>
          <a:off x="971600" y="3654374"/>
          <a:ext cx="2057134" cy="71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5" imgW="1295280" imgH="431640" progId="Equation.3">
                  <p:embed/>
                </p:oleObj>
              </mc:Choice>
              <mc:Fallback>
                <p:oleObj name="Equation" r:id="rId5" imgW="12952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654374"/>
                        <a:ext cx="2057134" cy="710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94689"/>
              </p:ext>
            </p:extLst>
          </p:nvPr>
        </p:nvGraphicFramePr>
        <p:xfrm>
          <a:off x="3781160" y="3429000"/>
          <a:ext cx="1942968" cy="107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7" imgW="1104900" imgH="622300" progId="Equation.3">
                  <p:embed/>
                </p:oleObj>
              </mc:Choice>
              <mc:Fallback>
                <p:oleObj name="Equation" r:id="rId7" imgW="1104900" imgH="622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160" y="3429000"/>
                        <a:ext cx="1942968" cy="1079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08313"/>
              </p:ext>
            </p:extLst>
          </p:nvPr>
        </p:nvGraphicFramePr>
        <p:xfrm>
          <a:off x="6070474" y="3429000"/>
          <a:ext cx="181389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9" imgW="1104900" imgH="622300" progId="Equation.3">
                  <p:embed/>
                </p:oleObj>
              </mc:Choice>
              <mc:Fallback>
                <p:oleObj name="Equation" r:id="rId9" imgW="1104900" imgH="622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474" y="3429000"/>
                        <a:ext cx="1813894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8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5184"/>
            <a:ext cx="7835088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AIRWAVE vs. SONDES (ARSA </a:t>
            </a:r>
            <a:r>
              <a:rPr lang="en-GB" dirty="0" err="1" smtClean="0"/>
              <a:t>db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0908"/>
            <a:ext cx="7272808" cy="363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1412776"/>
            <a:ext cx="8229600" cy="1188132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 lang="de-DE" altLang="de-DE" sz="24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Selection criteria:</a:t>
            </a:r>
          </a:p>
          <a:p>
            <a:pPr marL="0" indent="0">
              <a:buNone/>
            </a:pPr>
            <a:r>
              <a:rPr lang="en-GB" sz="1600" dirty="0" smtClean="0"/>
              <a:t>Close to coast: 70% of sea in an area of 1x1 </a:t>
            </a:r>
            <a:r>
              <a:rPr lang="en-GB" sz="1600" dirty="0" err="1" smtClean="0"/>
              <a:t>deg</a:t>
            </a:r>
            <a:r>
              <a:rPr lang="en-GB" sz="1600" dirty="0"/>
              <a:t>,</a:t>
            </a:r>
            <a:r>
              <a:rPr lang="en-GB" sz="1600" dirty="0" smtClean="0"/>
              <a:t> AVHRR land/sea mask</a:t>
            </a:r>
          </a:p>
          <a:p>
            <a:pPr marL="0" indent="0">
              <a:buNone/>
            </a:pPr>
            <a:r>
              <a:rPr lang="en-GB" sz="1600" dirty="0" smtClean="0"/>
              <a:t>More than 100 ATSR-</a:t>
            </a:r>
            <a:r>
              <a:rPr lang="en-GB" sz="1600" dirty="0" err="1" smtClean="0"/>
              <a:t>sonde</a:t>
            </a:r>
            <a:r>
              <a:rPr lang="en-GB" sz="1600" dirty="0" smtClean="0"/>
              <a:t> collocations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30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AIRWAVE vs. SONDES (ARSA </a:t>
            </a:r>
            <a:r>
              <a:rPr lang="en-GB" dirty="0" err="1"/>
              <a:t>db</a:t>
            </a:r>
            <a:r>
              <a:rPr lang="en-GB" dirty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6" y="1535245"/>
            <a:ext cx="5471888" cy="46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AIRWAVE vs. SONDES (ARSA </a:t>
            </a:r>
            <a:r>
              <a:rPr lang="en-GB" dirty="0" err="1"/>
              <a:t>db</a:t>
            </a:r>
            <a:r>
              <a:rPr lang="en-GB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37" y="1556792"/>
            <a:ext cx="600066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69168" y="1628800"/>
            <a:ext cx="3106688" cy="2880320"/>
          </a:xfrm>
          <a:prstGeom prst="rect">
            <a:avLst/>
          </a:prstGeom>
        </p:spPr>
        <p:txBody>
          <a:bodyPr/>
          <a:lstStyle>
            <a:lvl1pPr marL="274638" indent="-2746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 lang="de-DE" altLang="de-DE" sz="2400" b="1" kern="1200" baseline="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987425" indent="-4572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lang="de-DE" altLang="de-DE" sz="2000" b="1" kern="1200" dirty="0" smtClean="0">
                <a:solidFill>
                  <a:srgbClr val="006666"/>
                </a:solidFill>
                <a:latin typeface="Consolas" panose="020B0609020204030204" pitchFamily="49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ts val="400"/>
              </a:spcAft>
              <a:buChar char="•"/>
              <a:defRPr sz="1600" b="1" kern="1200">
                <a:solidFill>
                  <a:srgbClr val="006666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/>
              <a:t>Bias due to sounding’s start altitude with respect to MSL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Circle radius ≈ </a:t>
            </a:r>
            <a:r>
              <a:rPr lang="en-GB" sz="1400" dirty="0" err="1" smtClean="0"/>
              <a:t>num</a:t>
            </a:r>
            <a:r>
              <a:rPr lang="en-GB" sz="1400" dirty="0" smtClean="0"/>
              <a:t> data</a:t>
            </a:r>
          </a:p>
          <a:p>
            <a:pPr marL="0" indent="0">
              <a:buNone/>
            </a:pPr>
            <a:r>
              <a:rPr lang="en-GB" sz="1400" dirty="0" smtClean="0"/>
              <a:t>Vertical bar: RMSE</a:t>
            </a:r>
          </a:p>
          <a:p>
            <a:pPr marL="0" indent="0">
              <a:buNone/>
            </a:pPr>
            <a:r>
              <a:rPr lang="en-GB" sz="1400" dirty="0" smtClean="0"/>
              <a:t>Square: “missing” TCWV</a:t>
            </a:r>
          </a:p>
          <a:p>
            <a:pPr marL="0" indent="0">
              <a:buNone/>
            </a:pPr>
            <a:r>
              <a:rPr lang="en-GB" sz="1400" dirty="0" smtClean="0"/>
              <a:t>100.0</a:t>
            </a:r>
            <a:r>
              <a:rPr lang="en-GB" sz="1400" dirty="0"/>
              <a:t>*(</a:t>
            </a:r>
            <a:r>
              <a:rPr lang="en-GB" sz="1400" dirty="0" err="1"/>
              <a:t>exp</a:t>
            </a:r>
            <a:r>
              <a:rPr lang="en-GB" sz="1400" dirty="0" smtClean="0"/>
              <a:t>(-H/</a:t>
            </a:r>
            <a:r>
              <a:rPr lang="en-GB" sz="1400" dirty="0" err="1"/>
              <a:t>H</a:t>
            </a:r>
            <a:r>
              <a:rPr lang="en-GB" sz="1400" dirty="0" err="1" smtClean="0"/>
              <a:t>scl</a:t>
            </a:r>
            <a:r>
              <a:rPr lang="en-GB" sz="1400" dirty="0"/>
              <a:t>) -1.0</a:t>
            </a:r>
            <a:r>
              <a:rPr lang="en-GB" sz="1400" dirty="0" smtClean="0"/>
              <a:t>)</a:t>
            </a:r>
          </a:p>
          <a:p>
            <a:pPr marL="0" indent="0">
              <a:buNone/>
            </a:pPr>
            <a:r>
              <a:rPr lang="en-GB" sz="1400" dirty="0" smtClean="0"/>
              <a:t>H = sounding’s start altitude</a:t>
            </a:r>
          </a:p>
          <a:p>
            <a:pPr marL="0" indent="0">
              <a:buNone/>
            </a:pPr>
            <a:r>
              <a:rPr lang="en-GB" sz="1400" dirty="0" err="1" smtClean="0"/>
              <a:t>Hscl</a:t>
            </a:r>
            <a:r>
              <a:rPr lang="en-GB" sz="1400" dirty="0" smtClean="0"/>
              <a:t> = H2O scale height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972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AIRWAVE vs. SONDES (ARSA </a:t>
            </a:r>
            <a:r>
              <a:rPr lang="en-GB" dirty="0" err="1"/>
              <a:t>db</a:t>
            </a:r>
            <a:r>
              <a:rPr lang="en-GB" dirty="0"/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1701128"/>
            <a:ext cx="86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0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MWR vs. AIRWAVE (I)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Collocation criteria: 20km distance from MWR pixel centre</a:t>
            </a:r>
          </a:p>
          <a:p>
            <a:r>
              <a:rPr lang="en-GB" dirty="0" smtClean="0"/>
              <a:t>Statistics of AIRWAVE data (MWR pixel):</a:t>
            </a:r>
          </a:p>
          <a:p>
            <a:pPr lvl="1"/>
            <a:r>
              <a:rPr lang="en-GB" dirty="0" smtClean="0"/>
              <a:t>Number of samples (i.e. cloud coverage)</a:t>
            </a:r>
            <a:endParaRPr lang="en-GB" dirty="0"/>
          </a:p>
          <a:p>
            <a:pPr lvl="1"/>
            <a:r>
              <a:rPr lang="en-GB" dirty="0" smtClean="0"/>
              <a:t>Mean </a:t>
            </a:r>
            <a:r>
              <a:rPr lang="en-GB" dirty="0" err="1" smtClean="0"/>
              <a:t>lat</a:t>
            </a:r>
            <a:r>
              <a:rPr lang="en-GB" dirty="0" smtClean="0"/>
              <a:t>/</a:t>
            </a:r>
            <a:r>
              <a:rPr lang="en-GB" dirty="0" err="1" smtClean="0"/>
              <a:t>lon</a:t>
            </a:r>
            <a:endParaRPr lang="en-GB" dirty="0" smtClean="0"/>
          </a:p>
          <a:p>
            <a:pPr lvl="1"/>
            <a:r>
              <a:rPr lang="en-GB" dirty="0" err="1" smtClean="0"/>
              <a:t>Mean+std</a:t>
            </a:r>
            <a:r>
              <a:rPr lang="en-GB" dirty="0" smtClean="0"/>
              <a:t> TCWV (cloud free)</a:t>
            </a:r>
          </a:p>
          <a:p>
            <a:pPr lvl="1"/>
            <a:r>
              <a:rPr lang="en-GB" dirty="0" smtClean="0"/>
              <a:t>Day/night flag and orbit number</a:t>
            </a:r>
          </a:p>
          <a:p>
            <a:pPr lvl="1"/>
            <a:r>
              <a:rPr lang="en-GB" dirty="0" smtClean="0"/>
              <a:t>Clusters of cloud/</a:t>
            </a:r>
            <a:r>
              <a:rPr lang="en-GB" dirty="0" err="1" smtClean="0"/>
              <a:t>nocloud</a:t>
            </a:r>
            <a:r>
              <a:rPr lang="en-GB" dirty="0" smtClean="0"/>
              <a:t> AIRWAVE data (cloud type)</a:t>
            </a:r>
          </a:p>
          <a:p>
            <a:pPr lvl="1"/>
            <a:r>
              <a:rPr lang="en-GB" dirty="0" smtClean="0"/>
              <a:t>Pointer to RA-MWR data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0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419</Words>
  <Application>Microsoft Office PowerPoint</Application>
  <PresentationFormat>On-screen Show (4:3)</PresentationFormat>
  <Paragraphs>74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ＭＳ Ｐゴシック</vt:lpstr>
      <vt:lpstr>Wingdings</vt:lpstr>
      <vt:lpstr>Times New Roman</vt:lpstr>
      <vt:lpstr>Courier New</vt:lpstr>
      <vt:lpstr>Consolas</vt:lpstr>
      <vt:lpstr>Standarddesign</vt:lpstr>
      <vt:lpstr>Equation</vt:lpstr>
      <vt:lpstr>PowerPoint Presentation</vt:lpstr>
      <vt:lpstr>AIRWAVE basics (I)</vt:lpstr>
      <vt:lpstr>AIRWAVE basics (II)</vt:lpstr>
      <vt:lpstr>PowerPoint Presentation</vt:lpstr>
      <vt:lpstr>AIRWAVE vs. SONDES (ARSA db)</vt:lpstr>
      <vt:lpstr>AIRWAVE vs. SONDES (ARSA db)</vt:lpstr>
      <vt:lpstr>AIRWAVE vs. SONDES (ARSA db)</vt:lpstr>
      <vt:lpstr>AIRWAVE vs. SONDES (ARSA db)</vt:lpstr>
      <vt:lpstr>MWR vs. AIRWAVE (I)</vt:lpstr>
      <vt:lpstr>MWR vs. AIRWAVE (II)</vt:lpstr>
      <vt:lpstr>MWR vs. AIRWAVE (III)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Conclusions</vt:lpstr>
    </vt:vector>
  </TitlesOfParts>
  <Company>Informus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fell</dc:creator>
  <cp:lastModifiedBy>BOUND, May</cp:lastModifiedBy>
  <cp:revision>197</cp:revision>
  <dcterms:created xsi:type="dcterms:W3CDTF">2012-01-16T09:03:06Z</dcterms:created>
  <dcterms:modified xsi:type="dcterms:W3CDTF">2019-09-13T10:17:17Z</dcterms:modified>
</cp:coreProperties>
</file>